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468" r:id="rId5"/>
    <p:sldId id="261" r:id="rId6"/>
    <p:sldId id="443" r:id="rId7"/>
    <p:sldId id="469" r:id="rId8"/>
    <p:sldId id="470" r:id="rId9"/>
    <p:sldId id="587" r:id="rId10"/>
    <p:sldId id="464" r:id="rId11"/>
    <p:sldId id="590" r:id="rId12"/>
    <p:sldId id="414" r:id="rId13"/>
    <p:sldId id="490" r:id="rId14"/>
    <p:sldId id="456" r:id="rId15"/>
    <p:sldId id="511" r:id="rId16"/>
    <p:sldId id="591" r:id="rId17"/>
    <p:sldId id="459" r:id="rId18"/>
    <p:sldId id="461" r:id="rId19"/>
    <p:sldId id="450" r:id="rId20"/>
    <p:sldId id="476" r:id="rId21"/>
    <p:sldId id="428" r:id="rId22"/>
    <p:sldId id="487" r:id="rId2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03B"/>
    <a:srgbClr val="ED1C24"/>
    <a:srgbClr val="4267B2"/>
    <a:srgbClr val="EF4129"/>
    <a:srgbClr val="5DA9DD"/>
    <a:srgbClr val="FEF3D4"/>
    <a:srgbClr val="F8E08E"/>
    <a:srgbClr val="383333"/>
    <a:srgbClr val="C26E68"/>
    <a:srgbClr val="009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4683"/>
  </p:normalViewPr>
  <p:slideViewPr>
    <p:cSldViewPr snapToGrid="0" snapToObjects="1">
      <p:cViewPr varScale="1">
        <p:scale>
          <a:sx n="94" d="100"/>
          <a:sy n="94" d="100"/>
        </p:scale>
        <p:origin x="736" y="2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2538" y="9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24/07/2019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DBBBA-5F92-C945-AC57-1605714C8DCC}" type="datetimeFigureOut">
              <a:rPr lang="en-US" smtClean="0"/>
              <a:t>7/24/19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4878D-B630-2E42-A4AF-F2F276F35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3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1038" y="846138"/>
            <a:ext cx="5499100" cy="3094037"/>
          </a:xfrm>
          <a:ln/>
        </p:spPr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>
              <a:latin typeface="Corbel Regular" charset="0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1324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640138" y="9590088"/>
            <a:ext cx="278447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BEA0A200-9DE4-394E-8255-85D5DE65F0D2}" type="slidenum">
              <a:rPr lang="fr-CA" altLang="en-US" b="0">
                <a:latin typeface="Corbel Regular" charset="0"/>
              </a:rPr>
              <a:pPr/>
              <a:t>6</a:t>
            </a:fld>
            <a:endParaRPr lang="fr-CA" altLang="en-US" b="0" dirty="0">
              <a:latin typeface="Corbel Regular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935038"/>
            <a:ext cx="6072188" cy="34163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5123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77800" y="935038"/>
            <a:ext cx="6072188" cy="3416300"/>
          </a:xfrm>
          <a:solidFill>
            <a:srgbClr val="FFFFFF"/>
          </a:solidFill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Comic Sans M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6488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935038"/>
            <a:ext cx="6072188" cy="341630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113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4878D-B630-2E42-A4AF-F2F276F35B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43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3306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0459" y="1600202"/>
            <a:ext cx="10691084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  <a:lvl2pPr>
              <a:defRPr>
                <a:latin typeface="Franklin Gothic Book" panose="020B0503020102020204" pitchFamily="34" charset="0"/>
              </a:defRPr>
            </a:lvl2pPr>
            <a:lvl3pPr>
              <a:defRPr>
                <a:latin typeface="Franklin Gothic Book" panose="020B0503020102020204" pitchFamily="34" charset="0"/>
              </a:defRPr>
            </a:lvl3pPr>
            <a:lvl4pPr>
              <a:defRPr>
                <a:latin typeface="Franklin Gothic Book" panose="020B0503020102020204" pitchFamily="34" charset="0"/>
              </a:defRPr>
            </a:lvl4pPr>
            <a:lvl5pPr>
              <a:defRPr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0"/>
            <a:ext cx="11887200" cy="1066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874840"/>
            <a:ext cx="10972800" cy="21859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213227"/>
            <a:ext cx="10972800" cy="2187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62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553200"/>
            <a:ext cx="95504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82400" y="6324600"/>
            <a:ext cx="609600" cy="533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73114CA-036F-2D41-87CF-F1B2E76560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41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0"/>
            <a:ext cx="11887200" cy="1066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74838"/>
            <a:ext cx="5396089" cy="45259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86311" y="1874838"/>
            <a:ext cx="5396089" cy="45259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81A46-FF21-7443-8E8A-0E606D1833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5788E0-2A86-FE48-84B9-62F480644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A7D3C-DB6A-1E4F-9234-E860A76845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6A755-7DBC-FB47-B2AA-BF3521FBEA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93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0"/>
            <a:ext cx="11887200" cy="1066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09601" y="1874838"/>
            <a:ext cx="5396089" cy="452596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86312" y="1874838"/>
            <a:ext cx="5396089" cy="45259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E51DAFD-EE94-6343-8600-E4D6DC111D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476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0"/>
            <a:ext cx="11887200" cy="1066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1" y="1874838"/>
            <a:ext cx="5396089" cy="45259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312" y="1874838"/>
            <a:ext cx="5396089" cy="452596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6256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828800" y="6553200"/>
            <a:ext cx="95504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82400" y="6324600"/>
            <a:ext cx="609600" cy="5334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C61D3BE-FDCD-F142-9B2D-02B56D439F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4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416" y="108843"/>
            <a:ext cx="3967168" cy="1912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80" y="274639"/>
            <a:ext cx="1069104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480" y="1600202"/>
            <a:ext cx="10691040" cy="4525963"/>
          </a:xfrm>
        </p:spPr>
        <p:txBody>
          <a:bodyPr/>
          <a:lstStyle>
            <a:lvl1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406902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3864" y="274639"/>
            <a:ext cx="1106427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863" y="1600202"/>
            <a:ext cx="5115611" cy="4525963"/>
          </a:xfrm>
        </p:spPr>
        <p:txBody>
          <a:bodyPr/>
          <a:lstStyle>
            <a:lvl1pPr>
              <a:defRPr sz="2800">
                <a:latin typeface="Franklin Gothic Book" panose="020B0503020102020204" pitchFamily="34" charset="0"/>
              </a:defRPr>
            </a:lvl1pPr>
            <a:lvl2pPr>
              <a:defRPr sz="2400">
                <a:latin typeface="Franklin Gothic Book" panose="020B0503020102020204" pitchFamily="34" charset="0"/>
              </a:defRPr>
            </a:lvl2pPr>
            <a:lvl3pPr>
              <a:defRPr sz="2000">
                <a:latin typeface="Franklin Gothic Book" panose="020B0503020102020204" pitchFamily="34" charset="0"/>
              </a:defRPr>
            </a:lvl3pPr>
            <a:lvl4pPr>
              <a:defRPr sz="1800">
                <a:latin typeface="Franklin Gothic Book" panose="020B0503020102020204" pitchFamily="34" charset="0"/>
              </a:defRPr>
            </a:lvl4pPr>
            <a:lvl5pPr>
              <a:defRPr sz="1800"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3336" y="1600202"/>
            <a:ext cx="5384800" cy="4525963"/>
          </a:xfrm>
        </p:spPr>
        <p:txBody>
          <a:bodyPr/>
          <a:lstStyle>
            <a:lvl1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18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655" y="1535114"/>
            <a:ext cx="511772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7655" y="2174875"/>
            <a:ext cx="511772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5251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52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0459" y="274639"/>
            <a:ext cx="10691084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297" y="273050"/>
            <a:ext cx="3729368" cy="1162051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2671" y="273053"/>
            <a:ext cx="6815667" cy="5853113"/>
          </a:xfrm>
        </p:spPr>
        <p:txBody>
          <a:bodyPr/>
          <a:lstStyle>
            <a:lvl1pPr>
              <a:defRPr sz="32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>
              <a:defRPr sz="2800">
                <a:solidFill>
                  <a:srgbClr val="383333"/>
                </a:solidFill>
                <a:latin typeface="Franklin Gothic Book" panose="020B0503020102020204" pitchFamily="34" charset="0"/>
              </a:defRPr>
            </a:lvl2pPr>
            <a:lvl3pPr>
              <a:defRPr sz="2400">
                <a:solidFill>
                  <a:srgbClr val="383333"/>
                </a:solidFill>
                <a:latin typeface="Franklin Gothic Book" panose="020B0503020102020204" pitchFamily="34" charset="0"/>
              </a:defRPr>
            </a:lvl3pPr>
            <a:lvl4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4pPr>
            <a:lvl5pPr>
              <a:defRPr sz="2000">
                <a:solidFill>
                  <a:srgbClr val="383333"/>
                </a:solidFill>
                <a:latin typeface="Franklin Gothic Book" panose="020B05030201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7297" y="1435103"/>
            <a:ext cx="3729368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296" y="6111995"/>
            <a:ext cx="12347682" cy="746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38400" y="4800601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E8303B"/>
                </a:solidFill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Franklin Gothic Book" panose="020B05030201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5367339"/>
            <a:ext cx="7315200" cy="804863"/>
          </a:xfrm>
        </p:spPr>
        <p:txBody>
          <a:bodyPr/>
          <a:lstStyle>
            <a:lvl1pPr marL="0" indent="0">
              <a:buNone/>
              <a:defRPr sz="1400">
                <a:solidFill>
                  <a:srgbClr val="383333"/>
                </a:solidFill>
                <a:latin typeface="Franklin Gothic Book" panose="020B05030201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6" y="6111995"/>
            <a:ext cx="4331688" cy="84684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E8303B"/>
          </a:solidFill>
          <a:latin typeface="Franklin Gothic Book" panose="020B0503020102020204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83333"/>
          </a:solidFill>
          <a:latin typeface="Franklin Gothic Book" panose="020B050302010202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486383" y="0"/>
            <a:ext cx="11381362" cy="1333501"/>
          </a:xfrm>
        </p:spPr>
        <p:txBody>
          <a:bodyPr/>
          <a:lstStyle/>
          <a:p>
            <a:r>
              <a:rPr lang="en-US" altLang="en-US" sz="3900" dirty="0">
                <a:ea typeface="ＭＳ Ｐゴシック" charset="-128"/>
              </a:rPr>
              <a:t>Features of the HIV-1-specific CTL response associated with viral control</a:t>
            </a:r>
          </a:p>
        </p:txBody>
      </p:sp>
      <p:sp>
        <p:nvSpPr>
          <p:cNvPr id="9011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417757" y="1568614"/>
            <a:ext cx="8449988" cy="546680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1900" dirty="0">
                <a:ea typeface="ＭＳ Ｐゴシック" charset="-128"/>
              </a:rPr>
              <a:t>LTNPs are not distinguished from </a:t>
            </a:r>
            <a:r>
              <a:rPr lang="en-US" altLang="en-US" sz="1900" dirty="0" err="1">
                <a:ea typeface="ＭＳ Ｐゴシック" charset="-128"/>
              </a:rPr>
              <a:t>progressors</a:t>
            </a:r>
            <a:r>
              <a:rPr lang="en-US" altLang="en-US" sz="1900" dirty="0">
                <a:ea typeface="ＭＳ Ｐゴシック" charset="-128"/>
              </a:rPr>
              <a:t> on the basis of magnitude or breadth of CTL responses</a:t>
            </a:r>
          </a:p>
          <a:p>
            <a:pPr>
              <a:lnSpc>
                <a:spcPct val="90000"/>
              </a:lnSpc>
            </a:pPr>
            <a:r>
              <a:rPr lang="en-US" altLang="en-US" sz="1900" dirty="0">
                <a:ea typeface="ＭＳ Ｐゴシック" charset="-128"/>
              </a:rPr>
              <a:t>Production of anti-viral cytokines and chemokines by HIV-specific CD8+ T-cells broadly similar between progressors and non-progressors</a:t>
            </a:r>
            <a:r>
              <a:rPr lang="en-US" altLang="en-US" sz="2000" dirty="0">
                <a:ea typeface="ＭＳ Ｐゴシック" charset="-128"/>
              </a:rPr>
              <a:t>    </a:t>
            </a:r>
            <a:r>
              <a:rPr lang="en-US" altLang="en-US" sz="1600" dirty="0" err="1">
                <a:solidFill>
                  <a:schemeClr val="tx2"/>
                </a:solidFill>
                <a:ea typeface="ＭＳ Ｐゴシック" charset="-128"/>
              </a:rPr>
              <a:t>Appay</a:t>
            </a:r>
            <a:r>
              <a:rPr lang="en-US" altLang="en-US" sz="1600" dirty="0">
                <a:solidFill>
                  <a:schemeClr val="tx2"/>
                </a:solidFill>
                <a:ea typeface="ＭＳ Ｐゴシック" charset="-128"/>
              </a:rPr>
              <a:t>, JEM 2000</a:t>
            </a:r>
          </a:p>
          <a:p>
            <a:pPr>
              <a:lnSpc>
                <a:spcPct val="90000"/>
              </a:lnSpc>
            </a:pPr>
            <a:r>
              <a:rPr lang="en-US" altLang="en-US" sz="1900" dirty="0">
                <a:ea typeface="ＭＳ Ｐゴシック" charset="-128"/>
              </a:rPr>
              <a:t>Presence of CTL responses to &gt; 3 epitopes in gag correlates with lower viral load </a:t>
            </a:r>
            <a:r>
              <a:rPr lang="en-US" altLang="en-US" sz="1600" dirty="0" err="1">
                <a:solidFill>
                  <a:schemeClr val="tx2"/>
                </a:solidFill>
                <a:ea typeface="ＭＳ Ｐゴシック" charset="-128"/>
              </a:rPr>
              <a:t>Kiepiela</a:t>
            </a:r>
            <a:r>
              <a:rPr lang="en-US" altLang="en-US" sz="1600" dirty="0">
                <a:solidFill>
                  <a:schemeClr val="tx2"/>
                </a:solidFill>
                <a:ea typeface="ＭＳ Ｐゴシック" charset="-128"/>
              </a:rPr>
              <a:t>, Nat. Med. 2007</a:t>
            </a:r>
            <a:endParaRPr lang="en-US" altLang="en-US" sz="1800" dirty="0">
              <a:solidFill>
                <a:schemeClr val="tx2"/>
              </a:solidFill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1900" dirty="0">
                <a:ea typeface="ＭＳ Ｐゴシック" charset="-128"/>
              </a:rPr>
              <a:t>CTL from LTNPs more likely to be polyfunctional and produce MIP-1</a:t>
            </a:r>
            <a:r>
              <a:rPr lang="en-US" altLang="en-US" sz="1900" dirty="0">
                <a:latin typeface="Symbol" charset="2"/>
                <a:ea typeface="ＭＳ Ｐゴシック" charset="-128"/>
              </a:rPr>
              <a:t>b</a:t>
            </a:r>
            <a:r>
              <a:rPr lang="en-US" altLang="en-US" sz="1900" dirty="0">
                <a:ea typeface="ＭＳ Ｐゴシック" charset="-128"/>
              </a:rPr>
              <a:t>              </a:t>
            </a:r>
            <a:r>
              <a:rPr lang="en-US" altLang="en-US" sz="1600" dirty="0">
                <a:solidFill>
                  <a:schemeClr val="tx2"/>
                </a:solidFill>
                <a:ea typeface="ＭＳ Ｐゴシック" charset="-128"/>
              </a:rPr>
              <a:t>Betts, Blood, 2006</a:t>
            </a:r>
            <a:endParaRPr lang="en-US" altLang="en-US" sz="1800" dirty="0">
              <a:solidFill>
                <a:schemeClr val="tx2"/>
              </a:solidFill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1900" dirty="0">
                <a:ea typeface="ＭＳ Ｐゴシック" charset="-128"/>
              </a:rPr>
              <a:t>HIV-specific CTL from LTNPs better able to proliferate and show higher levels of Perforin and Granzyme B </a:t>
            </a:r>
            <a:r>
              <a:rPr lang="en-US" altLang="en-US" sz="1600" dirty="0" err="1">
                <a:solidFill>
                  <a:schemeClr val="tx2"/>
                </a:solidFill>
                <a:ea typeface="ＭＳ Ｐゴシック" charset="-128"/>
              </a:rPr>
              <a:t>Migueles</a:t>
            </a:r>
            <a:r>
              <a:rPr lang="en-US" altLang="en-US" sz="1600" dirty="0">
                <a:solidFill>
                  <a:schemeClr val="tx2"/>
                </a:solidFill>
                <a:ea typeface="ＭＳ Ｐゴシック" charset="-128"/>
              </a:rPr>
              <a:t>, Nat. </a:t>
            </a:r>
            <a:r>
              <a:rPr lang="en-US" altLang="en-US" sz="1600" dirty="0" err="1">
                <a:solidFill>
                  <a:schemeClr val="tx2"/>
                </a:solidFill>
                <a:ea typeface="ＭＳ Ｐゴシック" charset="-128"/>
              </a:rPr>
              <a:t>Imm</a:t>
            </a:r>
            <a:r>
              <a:rPr lang="en-US" altLang="en-US" sz="1600" dirty="0">
                <a:solidFill>
                  <a:schemeClr val="tx2"/>
                </a:solidFill>
                <a:ea typeface="ＭＳ Ｐゴシック" charset="-128"/>
              </a:rPr>
              <a:t>. 2002, Immunity 2008</a:t>
            </a:r>
          </a:p>
          <a:p>
            <a:pPr>
              <a:lnSpc>
                <a:spcPct val="90000"/>
              </a:lnSpc>
            </a:pPr>
            <a:r>
              <a:rPr lang="en-US" altLang="en-US" sz="1900" dirty="0">
                <a:ea typeface="ＭＳ Ｐゴシック" charset="-128"/>
              </a:rPr>
              <a:t>CTL from LTNPs likely to be of high avidity </a:t>
            </a:r>
            <a:r>
              <a:rPr lang="en-US" altLang="en-US" sz="1600" dirty="0">
                <a:solidFill>
                  <a:srgbClr val="0070C0"/>
                </a:solidFill>
                <a:ea typeface="ＭＳ Ｐゴシック" charset="-128"/>
              </a:rPr>
              <a:t> </a:t>
            </a:r>
            <a:r>
              <a:rPr lang="en-US" altLang="en-US" sz="1600" dirty="0">
                <a:solidFill>
                  <a:schemeClr val="tx2"/>
                </a:solidFill>
                <a:ea typeface="ＭＳ Ｐゴシック" charset="-128"/>
              </a:rPr>
              <a:t>Almeida, JEM 2007, Blood 2009</a:t>
            </a:r>
          </a:p>
          <a:p>
            <a:pPr>
              <a:lnSpc>
                <a:spcPct val="90000"/>
              </a:lnSpc>
            </a:pPr>
            <a:r>
              <a:rPr lang="en-US" altLang="en-US" sz="1900" dirty="0">
                <a:ea typeface="ＭＳ Ｐゴシック" charset="-128"/>
              </a:rPr>
              <a:t>More potent suppression of viral replication by EC CTL </a:t>
            </a:r>
            <a:r>
              <a:rPr lang="en-US" altLang="en-US" sz="1600" dirty="0">
                <a:solidFill>
                  <a:srgbClr val="0070C0"/>
                </a:solidFill>
                <a:ea typeface="ＭＳ Ｐゴシック" charset="-128"/>
              </a:rPr>
              <a:t>   </a:t>
            </a:r>
            <a:r>
              <a:rPr lang="en-US" sz="1600" dirty="0" err="1">
                <a:solidFill>
                  <a:schemeClr val="tx2"/>
                </a:solidFill>
              </a:rPr>
              <a:t>Saez-Cirion</a:t>
            </a:r>
            <a:r>
              <a:rPr lang="en-US" sz="1600" dirty="0">
                <a:solidFill>
                  <a:schemeClr val="tx2"/>
                </a:solidFill>
              </a:rPr>
              <a:t>, PNAS 2007</a:t>
            </a:r>
          </a:p>
          <a:p>
            <a:pPr>
              <a:lnSpc>
                <a:spcPct val="90000"/>
              </a:lnSpc>
            </a:pPr>
            <a:r>
              <a:rPr lang="en-US" altLang="en-US" sz="1900" dirty="0">
                <a:ea typeface="ＭＳ Ｐゴシック" panose="020B0600070205080204" pitchFamily="34" charset="-128"/>
              </a:rPr>
              <a:t>Progressors more likely to have CTL expressing markers of senescence (CD57) or exhaustion (PD-1) </a:t>
            </a:r>
            <a:r>
              <a:rPr lang="en-US" altLang="en-US" sz="1600" dirty="0" err="1">
                <a:solidFill>
                  <a:schemeClr val="tx2"/>
                </a:solidFill>
                <a:ea typeface="ＭＳ Ｐゴシック" panose="020B0600070205080204" pitchFamily="34" charset="-128"/>
              </a:rPr>
              <a:t>Brenchley</a:t>
            </a:r>
            <a:r>
              <a:rPr lang="en-US" altLang="en-US" sz="16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, Blood 2002, Day, Nature 2007</a:t>
            </a:r>
            <a:endParaRPr lang="en-US" altLang="en-US" sz="1600" dirty="0">
              <a:solidFill>
                <a:schemeClr val="tx2"/>
              </a:solidFill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1900" dirty="0">
                <a:ea typeface="ＭＳ Ｐゴシック" charset="-128"/>
              </a:rPr>
              <a:t>Certain T-cell receptors may convey an advantage e.g. the ability to contain escape mutation </a:t>
            </a:r>
            <a:r>
              <a:rPr lang="en-US" altLang="en-US" sz="1600" dirty="0">
                <a:solidFill>
                  <a:schemeClr val="tx2"/>
                </a:solidFill>
                <a:ea typeface="ＭＳ Ｐゴシック" charset="-128"/>
              </a:rPr>
              <a:t>Dong JEM 2004, </a:t>
            </a:r>
            <a:r>
              <a:rPr lang="en-US" altLang="en-US" sz="1600" dirty="0" err="1">
                <a:solidFill>
                  <a:schemeClr val="tx2"/>
                </a:solidFill>
                <a:ea typeface="ＭＳ Ｐゴシック" charset="-128"/>
              </a:rPr>
              <a:t>Ladell</a:t>
            </a:r>
            <a:r>
              <a:rPr lang="en-US" altLang="en-US" sz="1600" dirty="0">
                <a:solidFill>
                  <a:schemeClr val="tx2"/>
                </a:solidFill>
                <a:ea typeface="ＭＳ Ｐゴシック" charset="-128"/>
              </a:rPr>
              <a:t>, Immunity, 2013 </a:t>
            </a:r>
            <a:r>
              <a:rPr lang="en-US" altLang="en-US" sz="1900" dirty="0">
                <a:ea typeface="ＭＳ Ｐゴシック" charset="-128"/>
              </a:rPr>
              <a:t>or unusually high avidity</a:t>
            </a:r>
          </a:p>
          <a:p>
            <a:pPr>
              <a:lnSpc>
                <a:spcPct val="90000"/>
              </a:lnSpc>
            </a:pPr>
            <a:r>
              <a:rPr lang="en-GB" altLang="en-US" sz="1800" dirty="0" err="1">
                <a:ea typeface="ＭＳ Ｐゴシック" panose="020B0600070205080204" pitchFamily="34" charset="-128"/>
              </a:rPr>
              <a:t>Targetting</a:t>
            </a:r>
            <a:r>
              <a:rPr lang="en-GB" altLang="en-US" sz="1800" dirty="0">
                <a:ea typeface="ＭＳ Ｐゴシック" panose="020B0600070205080204" pitchFamily="34" charset="-128"/>
              </a:rPr>
              <a:t> of conserved or highly “networked” epitopes </a:t>
            </a:r>
            <a:r>
              <a:rPr lang="en-GB" altLang="en-US" sz="1400" dirty="0" err="1">
                <a:solidFill>
                  <a:srgbClr val="4267B2"/>
                </a:solidFill>
                <a:ea typeface="ＭＳ Ｐゴシック" panose="020B0600070205080204" pitchFamily="34" charset="-128"/>
              </a:rPr>
              <a:t>Gaiha</a:t>
            </a:r>
            <a:r>
              <a:rPr lang="en-GB" altLang="en-US" sz="1400" dirty="0">
                <a:solidFill>
                  <a:srgbClr val="4267B2"/>
                </a:solidFill>
                <a:ea typeface="ＭＳ Ｐゴシック" panose="020B0600070205080204" pitchFamily="34" charset="-128"/>
              </a:rPr>
              <a:t>, Science 2019</a:t>
            </a:r>
            <a:endParaRPr lang="en-US" altLang="en-US" sz="1800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1900" dirty="0" err="1">
                <a:ea typeface="ＭＳ Ｐゴシック" charset="-128"/>
              </a:rPr>
              <a:t>cART</a:t>
            </a:r>
            <a:r>
              <a:rPr lang="en-US" altLang="en-US" sz="1900" dirty="0">
                <a:ea typeface="ＭＳ Ｐゴシック" charset="-128"/>
              </a:rPr>
              <a:t> in hyperacute HIV infection leads to robust HIV-specific CD8+ T-cells with superior functional properties </a:t>
            </a:r>
            <a:r>
              <a:rPr lang="en-US" altLang="en-US" sz="1600" dirty="0">
                <a:solidFill>
                  <a:schemeClr val="tx2"/>
                </a:solidFill>
                <a:ea typeface="ＭＳ Ｐゴシック" charset="-128"/>
              </a:rPr>
              <a:t>Ndhlovu, Science TM, 2019</a:t>
            </a:r>
          </a:p>
          <a:p>
            <a:pPr>
              <a:lnSpc>
                <a:spcPct val="90000"/>
              </a:lnSpc>
            </a:pPr>
            <a:endParaRPr lang="en-US" altLang="en-US" sz="1422" dirty="0">
              <a:ea typeface="ＭＳ Ｐゴシック" charset="-128"/>
            </a:endParaRPr>
          </a:p>
        </p:txBody>
      </p:sp>
      <p:pic>
        <p:nvPicPr>
          <p:cNvPr id="43011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255" y="1762445"/>
            <a:ext cx="2777067" cy="2205567"/>
          </a:xfrm>
        </p:spPr>
      </p:pic>
    </p:spTree>
    <p:extLst>
      <p:ext uri="{BB962C8B-B14F-4D97-AF65-F5344CB8AC3E}">
        <p14:creationId xmlns:p14="http://schemas.microsoft.com/office/powerpoint/2010/main" val="3030524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F7E84-A31F-9040-8E1A-EDACDFB1C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40" y="111209"/>
            <a:ext cx="118872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T-cell control of a pathogenic lentivirus: the example of HIV-2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F9E0BD-7F01-E749-BC84-0C1F26AAC6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576" y="1207477"/>
            <a:ext cx="5131147" cy="327651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71A2D-A068-6245-B3E1-6EC0A1D98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47853" y="1260287"/>
            <a:ext cx="6406618" cy="53621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HIV-2 progression is significantly slower than HIV-1, but majority of infected people will eventually progress to disease without </a:t>
            </a:r>
            <a:r>
              <a:rPr lang="en-US" dirty="0" err="1"/>
              <a:t>cART</a:t>
            </a:r>
            <a:r>
              <a:rPr lang="en-US" dirty="0"/>
              <a:t> </a:t>
            </a:r>
            <a:r>
              <a:rPr lang="en-US" sz="2100" dirty="0" err="1">
                <a:solidFill>
                  <a:schemeClr val="tx2"/>
                </a:solidFill>
              </a:rPr>
              <a:t>Esbjornsson</a:t>
            </a:r>
            <a:r>
              <a:rPr lang="en-US" sz="2100" dirty="0">
                <a:solidFill>
                  <a:schemeClr val="tx2"/>
                </a:solidFill>
              </a:rPr>
              <a:t> </a:t>
            </a:r>
            <a:r>
              <a:rPr lang="en-US" sz="2100" i="1" dirty="0">
                <a:solidFill>
                  <a:schemeClr val="tx2"/>
                </a:solidFill>
              </a:rPr>
              <a:t>et al</a:t>
            </a:r>
            <a:r>
              <a:rPr lang="en-US" sz="2100" dirty="0">
                <a:solidFill>
                  <a:schemeClr val="tx2"/>
                </a:solidFill>
              </a:rPr>
              <a:t>, Lancet HIV, 2018</a:t>
            </a:r>
          </a:p>
          <a:p>
            <a:endParaRPr lang="en-US" dirty="0"/>
          </a:p>
          <a:p>
            <a:r>
              <a:rPr lang="en-US" dirty="0"/>
              <a:t>Subset of HIV-2-infected people are controllers (37% in the </a:t>
            </a:r>
            <a:r>
              <a:rPr lang="en-US" dirty="0">
                <a:latin typeface="Corbel Regular" charset="0"/>
              </a:rPr>
              <a:t>Cai</a:t>
            </a:r>
            <a:r>
              <a:rPr lang="en-GB" dirty="0" err="1">
                <a:latin typeface="Corbel Regular" charset="0"/>
              </a:rPr>
              <a:t>ó</a:t>
            </a:r>
            <a:r>
              <a:rPr lang="en-US" dirty="0">
                <a:latin typeface="Corbel Regular" charset="0"/>
              </a:rPr>
              <a:t> </a:t>
            </a:r>
            <a:r>
              <a:rPr lang="en-US" dirty="0"/>
              <a:t>cohort) who maintain </a:t>
            </a:r>
            <a:r>
              <a:rPr lang="en-US" dirty="0" err="1"/>
              <a:t>pVL</a:t>
            </a:r>
            <a:r>
              <a:rPr lang="en-US" dirty="0"/>
              <a:t> below detection for &gt;10-15 years and have a normal life expectancy: equivalent to “functional cure”? </a:t>
            </a:r>
            <a:r>
              <a:rPr lang="en-US" sz="2000" dirty="0" err="1">
                <a:solidFill>
                  <a:schemeClr val="tx2"/>
                </a:solidFill>
              </a:rPr>
              <a:t>Schim</a:t>
            </a:r>
            <a:r>
              <a:rPr lang="en-US" sz="2000" dirty="0">
                <a:solidFill>
                  <a:schemeClr val="tx2"/>
                </a:solidFill>
              </a:rPr>
              <a:t> van der </a:t>
            </a:r>
            <a:r>
              <a:rPr lang="en-US" sz="2000" dirty="0" err="1">
                <a:solidFill>
                  <a:schemeClr val="tx2"/>
                </a:solidFill>
              </a:rPr>
              <a:t>Loeff</a:t>
            </a:r>
            <a:r>
              <a:rPr lang="en-US" sz="2000" dirty="0">
                <a:solidFill>
                  <a:schemeClr val="tx2"/>
                </a:solidFill>
              </a:rPr>
              <a:t>, Retrovirology 2010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5" descr="van der Loeff Retrovirology KM curve.png">
            <a:extLst>
              <a:ext uri="{FF2B5EF4-FFF2-40B4-BE49-F238E27FC236}">
                <a16:creationId xmlns:a16="http://schemas.microsoft.com/office/drawing/2014/main" id="{F98A17C0-15B7-644F-8233-478652FF2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" y="4513460"/>
            <a:ext cx="5335817" cy="223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2F6CFC-2303-3F4F-9013-A482133798CC}"/>
              </a:ext>
            </a:extLst>
          </p:cNvPr>
          <p:cNvSpPr/>
          <p:nvPr/>
        </p:nvSpPr>
        <p:spPr>
          <a:xfrm>
            <a:off x="3886881" y="5613776"/>
            <a:ext cx="23749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orbel Regular" charset="0"/>
              </a:rPr>
              <a:t>Follow up of 133 HIV-2 infected and 158 HIV-uninfected people in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  <a:latin typeface="Corbel Regular" charset="0"/>
              </a:rPr>
              <a:t>Caio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Corbel Regular" charset="0"/>
              </a:rPr>
              <a:t> ,1991 – 2006 </a:t>
            </a:r>
          </a:p>
        </p:txBody>
      </p:sp>
    </p:spTree>
    <p:extLst>
      <p:ext uri="{BB962C8B-B14F-4D97-AF65-F5344CB8AC3E}">
        <p14:creationId xmlns:p14="http://schemas.microsoft.com/office/powerpoint/2010/main" val="3212026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africa to caio map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12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1524000" y="357012"/>
            <a:ext cx="9144000" cy="55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89" dirty="0">
              <a:solidFill>
                <a:schemeClr val="tx2"/>
              </a:solidFill>
              <a:latin typeface="Corbel Regular" charset="0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9441746" y="6180667"/>
            <a:ext cx="12262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600" b="0" dirty="0">
                <a:latin typeface="Corbel Regular" charset="0"/>
              </a:rPr>
              <a:t>M. </a:t>
            </a:r>
            <a:r>
              <a:rPr lang="en-GB" sz="1600" b="0" dirty="0" err="1">
                <a:latin typeface="Corbel Regular" charset="0"/>
              </a:rPr>
              <a:t>Cotten</a:t>
            </a:r>
            <a:endParaRPr lang="en-GB" sz="1600" b="0" dirty="0">
              <a:latin typeface="Corbel Regular" charset="0"/>
            </a:endParaRPr>
          </a:p>
        </p:txBody>
      </p:sp>
      <p:sp>
        <p:nvSpPr>
          <p:cNvPr id="60421" name="TextBox 4"/>
          <p:cNvSpPr txBox="1">
            <a:spLocks noChangeArrowheads="1"/>
          </p:cNvSpPr>
          <p:nvPr/>
        </p:nvSpPr>
        <p:spPr bwMode="auto">
          <a:xfrm>
            <a:off x="3124201" y="1010843"/>
            <a:ext cx="2094089" cy="99527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956" b="0" dirty="0">
                <a:latin typeface="Corbel Regular" charset="0"/>
              </a:rPr>
              <a:t>MRC Laboratories, </a:t>
            </a:r>
          </a:p>
          <a:p>
            <a:pPr algn="ctr"/>
            <a:r>
              <a:rPr lang="en-US" sz="1956" b="0" dirty="0">
                <a:latin typeface="Corbel Regular" charset="0"/>
              </a:rPr>
              <a:t>The Gambia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2082973" y="1508481"/>
            <a:ext cx="1041228" cy="1108418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23" name="TextBox 13"/>
          <p:cNvSpPr txBox="1">
            <a:spLocks noChangeArrowheads="1"/>
          </p:cNvSpPr>
          <p:nvPr/>
        </p:nvSpPr>
        <p:spPr bwMode="auto">
          <a:xfrm>
            <a:off x="4678118" y="5037878"/>
            <a:ext cx="3124200" cy="69429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sz="1956" b="0" dirty="0" err="1">
                <a:latin typeface="Corbel Regular" charset="0"/>
              </a:rPr>
              <a:t>Cai</a:t>
            </a:r>
            <a:r>
              <a:rPr lang="en-GB" sz="1956" b="0" dirty="0" err="1">
                <a:latin typeface="Corbel Regular" charset="0"/>
              </a:rPr>
              <a:t>ó</a:t>
            </a:r>
            <a:r>
              <a:rPr lang="en-US" sz="1956" b="0" dirty="0">
                <a:latin typeface="Corbel Regular" charset="0"/>
              </a:rPr>
              <a:t> field station and community cohort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 flipH="1" flipV="1">
            <a:off x="3124201" y="4911955"/>
            <a:ext cx="1553916" cy="47307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25" name="TextBox 1"/>
          <p:cNvSpPr txBox="1">
            <a:spLocks noChangeArrowheads="1"/>
          </p:cNvSpPr>
          <p:nvPr/>
        </p:nvSpPr>
        <p:spPr bwMode="auto">
          <a:xfrm>
            <a:off x="7666627" y="206032"/>
            <a:ext cx="2442400" cy="140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78" b="0" dirty="0">
                <a:solidFill>
                  <a:srgbClr val="800000"/>
                </a:solidFill>
                <a:latin typeface="Corbel Regular" charset="0"/>
                <a:cs typeface="Corbel Regular" charset="0"/>
              </a:rPr>
              <a:t>MRC GUM clinic, </a:t>
            </a:r>
            <a:r>
              <a:rPr lang="en-US" sz="1778" b="0" dirty="0" err="1">
                <a:solidFill>
                  <a:srgbClr val="800000"/>
                </a:solidFill>
                <a:latin typeface="Corbel Regular" charset="0"/>
                <a:cs typeface="Corbel Regular" charset="0"/>
              </a:rPr>
              <a:t>Fajara</a:t>
            </a:r>
            <a:r>
              <a:rPr lang="en-US" sz="1778" b="0" dirty="0">
                <a:solidFill>
                  <a:srgbClr val="800000"/>
                </a:solidFill>
                <a:latin typeface="Corbel Regular" charset="0"/>
                <a:cs typeface="Corbel Regular" charset="0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GB" sz="1422" b="0" dirty="0">
                <a:latin typeface="Corbel Regular" charset="0"/>
                <a:cs typeface="Corbel Regular" charset="0"/>
              </a:rPr>
              <a:t>~3000 HIV-1/-2/dual patients</a:t>
            </a:r>
            <a:r>
              <a:rPr lang="en-US" sz="1778" b="0" dirty="0">
                <a:latin typeface="Corbel Regular" charset="0"/>
                <a:cs typeface="Corbel Regular" charset="0"/>
              </a:rPr>
              <a:t> </a:t>
            </a:r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en-GB" sz="1422" b="0" dirty="0">
                <a:latin typeface="Corbel Regular" charset="0"/>
                <a:cs typeface="Corbel Regular" charset="0"/>
              </a:rPr>
              <a:t>ART available since 2004</a:t>
            </a:r>
          </a:p>
          <a:p>
            <a:pPr>
              <a:buFont typeface="Arial" charset="0"/>
              <a:buChar char="•"/>
            </a:pPr>
            <a:r>
              <a:rPr lang="en-GB" sz="1422" b="0" dirty="0">
                <a:latin typeface="Corbel Regular" charset="0"/>
                <a:cs typeface="Corbel Regular" charset="0"/>
              </a:rPr>
              <a:t>Clinic closed in 2009</a:t>
            </a:r>
          </a:p>
          <a:p>
            <a:endParaRPr lang="en-US" sz="2133" b="0" dirty="0">
              <a:latin typeface="Corbel Regular" charset="0"/>
            </a:endParaRPr>
          </a:p>
        </p:txBody>
      </p:sp>
      <p:sp>
        <p:nvSpPr>
          <p:cNvPr id="60426" name="TextBox 2"/>
          <p:cNvSpPr txBox="1">
            <a:spLocks noChangeArrowheads="1"/>
          </p:cNvSpPr>
          <p:nvPr/>
        </p:nvSpPr>
        <p:spPr bwMode="auto">
          <a:xfrm>
            <a:off x="8567927" y="1387344"/>
            <a:ext cx="2973891" cy="135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778" b="0" dirty="0" err="1">
                <a:solidFill>
                  <a:srgbClr val="800000"/>
                </a:solidFill>
                <a:latin typeface="Corbel Regular" charset="0"/>
              </a:rPr>
              <a:t>Caio</a:t>
            </a:r>
            <a:r>
              <a:rPr lang="en-US" sz="1778" b="0" dirty="0">
                <a:solidFill>
                  <a:srgbClr val="800000"/>
                </a:solidFill>
                <a:latin typeface="Corbel Regular" charset="0"/>
              </a:rPr>
              <a:t>: </a:t>
            </a:r>
            <a:r>
              <a:rPr lang="en-US" sz="1422" b="0" dirty="0">
                <a:latin typeface="Corbel Regular" charset="0"/>
              </a:rPr>
              <a:t>field station in </a:t>
            </a:r>
            <a:r>
              <a:rPr lang="en-US" sz="1422" b="0" dirty="0" err="1">
                <a:latin typeface="Corbel Regular" charset="0"/>
              </a:rPr>
              <a:t>Casheu</a:t>
            </a:r>
            <a:r>
              <a:rPr lang="en-US" sz="1422" b="0" dirty="0">
                <a:latin typeface="Corbel Regular" charset="0"/>
              </a:rPr>
              <a:t> region </a:t>
            </a:r>
          </a:p>
          <a:p>
            <a:pPr>
              <a:lnSpc>
                <a:spcPct val="100000"/>
              </a:lnSpc>
            </a:pPr>
            <a:r>
              <a:rPr lang="en-US" sz="1422" b="0" dirty="0">
                <a:latin typeface="Corbel Regular" charset="0"/>
              </a:rPr>
              <a:t>of Guinea Bissau (ART from 2007)</a:t>
            </a:r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en-US" sz="1422" b="0" dirty="0">
                <a:latin typeface="Corbel Regular" charset="0"/>
              </a:rPr>
              <a:t>4000 adults: 7.9% HIV-2+</a:t>
            </a:r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en-US" sz="1422" b="0" dirty="0">
                <a:latin typeface="Corbel Regular" charset="0"/>
              </a:rPr>
              <a:t>Community cohort established 1989</a:t>
            </a:r>
          </a:p>
          <a:p>
            <a:endParaRPr lang="en-US" sz="2133" b="0" dirty="0">
              <a:latin typeface="Corbe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47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267" y="16718"/>
            <a:ext cx="12058733" cy="1143000"/>
          </a:xfrm>
        </p:spPr>
        <p:txBody>
          <a:bodyPr>
            <a:noAutofit/>
          </a:bodyPr>
          <a:lstStyle/>
          <a:p>
            <a:r>
              <a:rPr lang="en-US" sz="4100" dirty="0">
                <a:ea typeface="Corbel" charset="0"/>
                <a:cs typeface="Corbel" charset="0"/>
              </a:rPr>
              <a:t>Factors determining HIV-2 outcome: </a:t>
            </a:r>
            <a:br>
              <a:rPr lang="en-US" sz="4100" dirty="0">
                <a:ea typeface="Corbel" charset="0"/>
                <a:cs typeface="Corbel" charset="0"/>
              </a:rPr>
            </a:br>
            <a:r>
              <a:rPr lang="en-US" sz="4100" dirty="0">
                <a:ea typeface="Corbel" charset="0"/>
                <a:cs typeface="Corbel" charset="0"/>
              </a:rPr>
              <a:t>previous data from the </a:t>
            </a:r>
            <a:r>
              <a:rPr lang="en-US" sz="4100" dirty="0" err="1">
                <a:ea typeface="Corbel" charset="0"/>
                <a:cs typeface="Corbel" charset="0"/>
              </a:rPr>
              <a:t>Cai</a:t>
            </a:r>
            <a:r>
              <a:rPr lang="en-US" sz="4100" dirty="0" err="1">
                <a:effectLst>
                  <a:outerShdw blurRad="38100" dist="38100" dir="2700000" algn="tl">
                    <a:srgbClr val="DDDDDD"/>
                  </a:outerShdw>
                </a:effectLst>
                <a:ea typeface="Corbel" charset="0"/>
                <a:cs typeface="Corbel" charset="0"/>
              </a:rPr>
              <a:t>ó</a:t>
            </a:r>
            <a:r>
              <a:rPr lang="en-US" sz="4100" dirty="0">
                <a:effectLst>
                  <a:outerShdw blurRad="38100" dist="38100" dir="2700000" algn="tl">
                    <a:srgbClr val="DDDDDD"/>
                  </a:outerShdw>
                </a:effectLst>
                <a:ea typeface="Corbel" charset="0"/>
                <a:cs typeface="Corbel" charset="0"/>
              </a:rPr>
              <a:t> cohort</a:t>
            </a:r>
            <a:endParaRPr lang="en-US" sz="4100" dirty="0">
              <a:ea typeface="Corbel" charset="0"/>
              <a:cs typeface="Corbe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95060" y="1316331"/>
            <a:ext cx="6546641" cy="5115557"/>
          </a:xfrm>
        </p:spPr>
        <p:txBody>
          <a:bodyPr/>
          <a:lstStyle/>
          <a:p>
            <a:r>
              <a:rPr lang="en-US" sz="2200" dirty="0">
                <a:ea typeface="Corbel" charset="0"/>
                <a:cs typeface="Corbel" charset="0"/>
              </a:rPr>
              <a:t>No phylogenetic clustering of virus sequences with progression groups</a:t>
            </a:r>
          </a:p>
          <a:p>
            <a:r>
              <a:rPr lang="en-US" sz="2200" dirty="0">
                <a:ea typeface="Corbel" charset="0"/>
                <a:cs typeface="Corbel" charset="0"/>
              </a:rPr>
              <a:t>Very potent </a:t>
            </a:r>
            <a:r>
              <a:rPr lang="en-US" sz="2200" dirty="0" err="1">
                <a:ea typeface="Corbel" charset="0"/>
                <a:cs typeface="Corbel" charset="0"/>
              </a:rPr>
              <a:t>bnAb</a:t>
            </a:r>
            <a:r>
              <a:rPr lang="en-US" sz="2200" dirty="0">
                <a:ea typeface="Corbel" charset="0"/>
                <a:cs typeface="Corbel" charset="0"/>
              </a:rPr>
              <a:t> responses which do not correlate with clinical parameters  </a:t>
            </a:r>
            <a:r>
              <a:rPr lang="en-US" sz="1600" dirty="0">
                <a:solidFill>
                  <a:schemeClr val="tx2"/>
                </a:solidFill>
                <a:ea typeface="Corbel" charset="0"/>
                <a:cs typeface="Corbel" charset="0"/>
              </a:rPr>
              <a:t>de Silva, JVI, 2010</a:t>
            </a:r>
          </a:p>
          <a:p>
            <a:r>
              <a:rPr lang="en-US" sz="2200" dirty="0">
                <a:ea typeface="Corbel" charset="0"/>
                <a:cs typeface="Corbel" charset="0"/>
              </a:rPr>
              <a:t>Controllers have stronger CD8+ T-cell responses than progressors, directed predominantly towards gag </a:t>
            </a:r>
            <a:r>
              <a:rPr lang="en-US" sz="1600" dirty="0" err="1">
                <a:solidFill>
                  <a:schemeClr val="tx2"/>
                </a:solidFill>
                <a:ea typeface="Corbel" charset="0"/>
                <a:cs typeface="Corbel" charset="0"/>
              </a:rPr>
              <a:t>Leligdowicz</a:t>
            </a:r>
            <a:r>
              <a:rPr lang="en-US" sz="1600" dirty="0">
                <a:solidFill>
                  <a:schemeClr val="tx2"/>
                </a:solidFill>
                <a:ea typeface="Corbel" charset="0"/>
                <a:cs typeface="Corbel" charset="0"/>
              </a:rPr>
              <a:t>, JCI 2007</a:t>
            </a:r>
            <a:endParaRPr lang="en-US" sz="2200" dirty="0">
              <a:solidFill>
                <a:schemeClr val="tx2"/>
              </a:solidFill>
              <a:ea typeface="Corbel" charset="0"/>
              <a:cs typeface="Corbel" charset="0"/>
            </a:endParaRPr>
          </a:p>
          <a:p>
            <a:r>
              <a:rPr lang="en-US" sz="2200" dirty="0">
                <a:ea typeface="Corbel" charset="0"/>
                <a:cs typeface="Corbel" charset="0"/>
              </a:rPr>
              <a:t>Gag-specific populations are uncommon in </a:t>
            </a:r>
            <a:r>
              <a:rPr lang="en-US" sz="2200" dirty="0" err="1">
                <a:ea typeface="Corbel" charset="0"/>
                <a:cs typeface="Corbel" charset="0"/>
              </a:rPr>
              <a:t>viraemic</a:t>
            </a:r>
            <a:r>
              <a:rPr lang="en-US" sz="2200" dirty="0">
                <a:ea typeface="Corbel" charset="0"/>
                <a:cs typeface="Corbel" charset="0"/>
              </a:rPr>
              <a:t> subjects </a:t>
            </a:r>
            <a:r>
              <a:rPr lang="en-US" sz="2200" dirty="0"/>
              <a:t>(42% vs 84%, p = 0.02)</a:t>
            </a:r>
          </a:p>
          <a:p>
            <a:endParaRPr lang="en-US" dirty="0"/>
          </a:p>
        </p:txBody>
      </p:sp>
      <p:grpSp>
        <p:nvGrpSpPr>
          <p:cNvPr id="6" name="Group 60"/>
          <p:cNvGrpSpPr>
            <a:grpSpLocks noGrp="1"/>
          </p:cNvGrpSpPr>
          <p:nvPr/>
        </p:nvGrpSpPr>
        <p:grpSpPr bwMode="auto">
          <a:xfrm>
            <a:off x="204595" y="724340"/>
            <a:ext cx="3086556" cy="3335753"/>
            <a:chOff x="317211" y="152400"/>
            <a:chExt cx="5778788" cy="8349391"/>
          </a:xfrm>
        </p:grpSpPr>
        <p:grpSp>
          <p:nvGrpSpPr>
            <p:cNvPr id="7" name="Group 63"/>
            <p:cNvGrpSpPr>
              <a:grpSpLocks/>
            </p:cNvGrpSpPr>
            <p:nvPr/>
          </p:nvGrpSpPr>
          <p:grpSpPr bwMode="auto">
            <a:xfrm>
              <a:off x="381000" y="152400"/>
              <a:ext cx="5714999" cy="5638800"/>
              <a:chOff x="381000" y="152400"/>
              <a:chExt cx="5714999" cy="5638800"/>
            </a:xfrm>
          </p:grpSpPr>
          <p:grpSp>
            <p:nvGrpSpPr>
              <p:cNvPr id="17" name="Group 60"/>
              <p:cNvGrpSpPr>
                <a:grpSpLocks/>
              </p:cNvGrpSpPr>
              <p:nvPr/>
            </p:nvGrpSpPr>
            <p:grpSpPr bwMode="auto">
              <a:xfrm>
                <a:off x="381000" y="1788583"/>
                <a:ext cx="5714999" cy="878417"/>
                <a:chOff x="457200" y="1955624"/>
                <a:chExt cx="5714999" cy="878417"/>
              </a:xfrm>
            </p:grpSpPr>
            <p:pic>
              <p:nvPicPr>
                <p:cNvPr id="58" name="Picture 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" y="1955624"/>
                  <a:ext cx="5714999" cy="8784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9" name="Oval 58"/>
                <p:cNvSpPr/>
                <p:nvPr/>
              </p:nvSpPr>
              <p:spPr>
                <a:xfrm>
                  <a:off x="4114258" y="2133091"/>
                  <a:ext cx="152941" cy="152291"/>
                </a:xfrm>
                <a:prstGeom prst="ellipse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3047535" y="2361529"/>
                  <a:ext cx="152943" cy="154598"/>
                </a:xfrm>
                <a:prstGeom prst="ellipse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6019258" y="2516127"/>
                  <a:ext cx="152941" cy="152291"/>
                </a:xfrm>
                <a:prstGeom prst="ellipse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3734807" y="2668418"/>
                  <a:ext cx="151006" cy="152291"/>
                </a:xfrm>
                <a:prstGeom prst="ellipse">
                  <a:avLst/>
                </a:prstGeom>
                <a:solidFill>
                  <a:srgbClr val="FFFF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</p:grpSp>
          <p:grpSp>
            <p:nvGrpSpPr>
              <p:cNvPr id="18" name="Group 56"/>
              <p:cNvGrpSpPr>
                <a:grpSpLocks/>
              </p:cNvGrpSpPr>
              <p:nvPr/>
            </p:nvGrpSpPr>
            <p:grpSpPr bwMode="auto">
              <a:xfrm>
                <a:off x="381000" y="2889504"/>
                <a:ext cx="914399" cy="463296"/>
                <a:chOff x="457201" y="4038600"/>
                <a:chExt cx="914399" cy="463296"/>
              </a:xfrm>
            </p:grpSpPr>
            <p:pic>
              <p:nvPicPr>
                <p:cNvPr id="54" name="Picture 1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1" y="4038600"/>
                  <a:ext cx="914399" cy="463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55" name="Group 109"/>
                <p:cNvGrpSpPr>
                  <a:grpSpLocks/>
                </p:cNvGrpSpPr>
                <p:nvPr/>
              </p:nvGrpSpPr>
              <p:grpSpPr bwMode="auto">
                <a:xfrm>
                  <a:off x="838928" y="4115234"/>
                  <a:ext cx="456256" cy="375165"/>
                  <a:chOff x="838928" y="4115234"/>
                  <a:chExt cx="456256" cy="375165"/>
                </a:xfrm>
              </p:grpSpPr>
              <p:sp>
                <p:nvSpPr>
                  <p:cNvPr id="56" name="Oval 55"/>
                  <p:cNvSpPr/>
                  <p:nvPr/>
                </p:nvSpPr>
                <p:spPr>
                  <a:xfrm>
                    <a:off x="1142536" y="4342707"/>
                    <a:ext cx="152943" cy="147676"/>
                  </a:xfrm>
                  <a:prstGeom prst="ellipse">
                    <a:avLst/>
                  </a:prstGeom>
                  <a:solidFill>
                    <a:srgbClr val="FF0000"/>
                  </a:solidFill>
                  <a:ln w="317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600">
                      <a:latin typeface="Franklin Gothic Book" panose="020B0503020102020204" pitchFamily="34" charset="0"/>
                    </a:endParaRPr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>
                  <a:xfrm>
                    <a:off x="838589" y="4114270"/>
                    <a:ext cx="152941" cy="152291"/>
                  </a:xfrm>
                  <a:prstGeom prst="ellipse">
                    <a:avLst/>
                  </a:prstGeom>
                  <a:solidFill>
                    <a:srgbClr val="FFFF00"/>
                  </a:solidFill>
                  <a:ln w="317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600">
                      <a:latin typeface="Franklin Gothic Book" panose="020B0503020102020204" pitchFamily="34" charset="0"/>
                    </a:endParaRPr>
                  </a:p>
                </p:txBody>
              </p:sp>
            </p:grpSp>
          </p:grpSp>
          <p:grpSp>
            <p:nvGrpSpPr>
              <p:cNvPr id="19" name="Group 58"/>
              <p:cNvGrpSpPr>
                <a:grpSpLocks/>
              </p:cNvGrpSpPr>
              <p:nvPr/>
            </p:nvGrpSpPr>
            <p:grpSpPr bwMode="auto">
              <a:xfrm>
                <a:off x="381000" y="152400"/>
                <a:ext cx="3504617" cy="788252"/>
                <a:chOff x="457200" y="457200"/>
                <a:chExt cx="3504617" cy="788252"/>
              </a:xfrm>
            </p:grpSpPr>
            <p:pic>
              <p:nvPicPr>
                <p:cNvPr id="46" name="Picture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0" y="457200"/>
                  <a:ext cx="3429000" cy="788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7" name="Oval 46"/>
                <p:cNvSpPr/>
                <p:nvPr/>
              </p:nvSpPr>
              <p:spPr>
                <a:xfrm>
                  <a:off x="3579929" y="533346"/>
                  <a:ext cx="152941" cy="152291"/>
                </a:xfrm>
                <a:prstGeom prst="ellipse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3275980" y="761783"/>
                  <a:ext cx="152943" cy="154599"/>
                </a:xfrm>
                <a:prstGeom prst="ellipse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2362200" y="916382"/>
                  <a:ext cx="152943" cy="149983"/>
                </a:xfrm>
                <a:prstGeom prst="ellipse">
                  <a:avLst/>
                </a:prstGeom>
                <a:solidFill>
                  <a:srgbClr val="FFFF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2209259" y="1066365"/>
                  <a:ext cx="152941" cy="152291"/>
                </a:xfrm>
                <a:prstGeom prst="ellipse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51" name="5-Point Star 50"/>
                <p:cNvSpPr/>
                <p:nvPr/>
              </p:nvSpPr>
              <p:spPr>
                <a:xfrm>
                  <a:off x="3808374" y="533346"/>
                  <a:ext cx="152941" cy="152291"/>
                </a:xfrm>
                <a:prstGeom prst="star5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52" name="5-Point Star 51"/>
                <p:cNvSpPr/>
                <p:nvPr/>
              </p:nvSpPr>
              <p:spPr>
                <a:xfrm>
                  <a:off x="2590645" y="916382"/>
                  <a:ext cx="151006" cy="149983"/>
                </a:xfrm>
                <a:prstGeom prst="star5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53" name="5-Point Star 52"/>
                <p:cNvSpPr/>
                <p:nvPr/>
              </p:nvSpPr>
              <p:spPr>
                <a:xfrm>
                  <a:off x="2437704" y="1091748"/>
                  <a:ext cx="152941" cy="154598"/>
                </a:xfrm>
                <a:prstGeom prst="star5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</p:grpSp>
          <p:grpSp>
            <p:nvGrpSpPr>
              <p:cNvPr id="20" name="Group 59"/>
              <p:cNvGrpSpPr>
                <a:grpSpLocks/>
              </p:cNvGrpSpPr>
              <p:nvPr/>
            </p:nvGrpSpPr>
            <p:grpSpPr bwMode="auto">
              <a:xfrm>
                <a:off x="381000" y="1213994"/>
                <a:ext cx="2972018" cy="425189"/>
                <a:chOff x="457201" y="1442594"/>
                <a:chExt cx="2972018" cy="425189"/>
              </a:xfrm>
            </p:grpSpPr>
            <p:pic>
              <p:nvPicPr>
                <p:cNvPr id="40" name="Picture 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7201" y="1504950"/>
                  <a:ext cx="2743200" cy="3628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1" name="Rectangle 40"/>
                <p:cNvSpPr/>
                <p:nvPr/>
              </p:nvSpPr>
              <p:spPr>
                <a:xfrm>
                  <a:off x="1752369" y="1442424"/>
                  <a:ext cx="685335" cy="10614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2056317" y="1504726"/>
                  <a:ext cx="152943" cy="152291"/>
                </a:xfrm>
                <a:prstGeom prst="ellipse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43" name="Oval 25"/>
                <p:cNvSpPr/>
                <p:nvPr/>
              </p:nvSpPr>
              <p:spPr>
                <a:xfrm>
                  <a:off x="3047536" y="1714702"/>
                  <a:ext cx="152943" cy="152291"/>
                </a:xfrm>
                <a:prstGeom prst="ellipse">
                  <a:avLst/>
                </a:prstGeom>
                <a:solidFill>
                  <a:srgbClr val="FFFF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44" name="5-Point Star 43"/>
                <p:cNvSpPr/>
                <p:nvPr/>
              </p:nvSpPr>
              <p:spPr>
                <a:xfrm>
                  <a:off x="2284762" y="1504726"/>
                  <a:ext cx="152943" cy="152291"/>
                </a:xfrm>
                <a:prstGeom prst="star5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45" name="5-Point Star 44"/>
                <p:cNvSpPr/>
                <p:nvPr/>
              </p:nvSpPr>
              <p:spPr>
                <a:xfrm>
                  <a:off x="3275981" y="1714702"/>
                  <a:ext cx="152943" cy="152291"/>
                </a:xfrm>
                <a:prstGeom prst="star5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</p:grpSp>
          <p:pic>
            <p:nvPicPr>
              <p:cNvPr id="21" name="Picture 1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1" y="3581400"/>
                <a:ext cx="2362199" cy="39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1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3892550"/>
                <a:ext cx="3657599" cy="898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Oval 22"/>
              <p:cNvSpPr/>
              <p:nvPr/>
            </p:nvSpPr>
            <p:spPr>
              <a:xfrm>
                <a:off x="3505664" y="3897381"/>
                <a:ext cx="152943" cy="152291"/>
              </a:xfrm>
              <a:prstGeom prst="ellipse">
                <a:avLst/>
              </a:prstGeom>
              <a:solidFill>
                <a:srgbClr val="FFFF00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3430162" y="4114281"/>
                <a:ext cx="151006" cy="152291"/>
              </a:xfrm>
              <a:prstGeom prst="ellipse">
                <a:avLst/>
              </a:prstGeom>
              <a:solidFill>
                <a:srgbClr val="FFFF00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3581168" y="4266572"/>
                <a:ext cx="151006" cy="152291"/>
              </a:xfrm>
              <a:prstGeom prst="ellipse">
                <a:avLst/>
              </a:prstGeom>
              <a:solidFill>
                <a:srgbClr val="FFFF00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3809613" y="4418864"/>
                <a:ext cx="152941" cy="154598"/>
              </a:xfrm>
              <a:prstGeom prst="ellipse">
                <a:avLst/>
              </a:prstGeom>
              <a:solidFill>
                <a:srgbClr val="FF0000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980116" y="4638070"/>
                <a:ext cx="152943" cy="152291"/>
              </a:xfrm>
              <a:prstGeom prst="ellipse">
                <a:avLst/>
              </a:prstGeom>
              <a:solidFill>
                <a:srgbClr val="FF0000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591884" y="3581261"/>
                <a:ext cx="152943" cy="152291"/>
              </a:xfrm>
              <a:prstGeom prst="ellipse">
                <a:avLst/>
              </a:prstGeom>
              <a:solidFill>
                <a:srgbClr val="FFFF00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Franklin Gothic Book" panose="020B0503020102020204" pitchFamily="34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361503" y="3733552"/>
                <a:ext cx="152941" cy="152291"/>
              </a:xfrm>
              <a:prstGeom prst="ellipse">
                <a:avLst/>
              </a:prstGeom>
              <a:solidFill>
                <a:srgbClr val="FF0000"/>
              </a:solidFill>
              <a:ln w="317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600">
                  <a:latin typeface="Franklin Gothic Book" panose="020B0503020102020204" pitchFamily="34" charset="0"/>
                </a:endParaRPr>
              </a:p>
            </p:txBody>
          </p:sp>
          <p:grpSp>
            <p:nvGrpSpPr>
              <p:cNvPr id="30" name="Group 61"/>
              <p:cNvGrpSpPr>
                <a:grpSpLocks/>
              </p:cNvGrpSpPr>
              <p:nvPr/>
            </p:nvGrpSpPr>
            <p:grpSpPr bwMode="auto">
              <a:xfrm>
                <a:off x="381000" y="5033668"/>
                <a:ext cx="1670511" cy="757532"/>
                <a:chOff x="381000" y="4872718"/>
                <a:chExt cx="1670511" cy="757532"/>
              </a:xfrm>
            </p:grpSpPr>
            <p:pic>
              <p:nvPicPr>
                <p:cNvPr id="31" name="Picture 15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00" y="4873458"/>
                  <a:ext cx="1593850" cy="7567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Oval 31"/>
                <p:cNvSpPr/>
                <p:nvPr/>
              </p:nvSpPr>
              <p:spPr>
                <a:xfrm>
                  <a:off x="1678104" y="4952453"/>
                  <a:ext cx="151006" cy="85376"/>
                </a:xfrm>
                <a:prstGeom prst="ellipse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1525162" y="5113974"/>
                  <a:ext cx="152941" cy="149985"/>
                </a:xfrm>
                <a:prstGeom prst="ellipse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1600665" y="5282418"/>
                  <a:ext cx="152943" cy="152291"/>
                </a:xfrm>
                <a:prstGeom prst="ellipse">
                  <a:avLst/>
                </a:prstGeom>
                <a:solidFill>
                  <a:srgbClr val="FFFF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1372220" y="5478550"/>
                  <a:ext cx="152943" cy="152291"/>
                </a:xfrm>
                <a:prstGeom prst="ellipse">
                  <a:avLst/>
                </a:prstGeom>
                <a:solidFill>
                  <a:srgbClr val="FF0000"/>
                </a:solidFill>
                <a:ln w="317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36" name="5-Point Star 35"/>
                <p:cNvSpPr/>
                <p:nvPr/>
              </p:nvSpPr>
              <p:spPr>
                <a:xfrm>
                  <a:off x="1898805" y="4943223"/>
                  <a:ext cx="152943" cy="83068"/>
                </a:xfrm>
                <a:prstGeom prst="star5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37" name="5-Point Star 36"/>
                <p:cNvSpPr/>
                <p:nvPr/>
              </p:nvSpPr>
              <p:spPr>
                <a:xfrm>
                  <a:off x="1745863" y="5102438"/>
                  <a:ext cx="152941" cy="152291"/>
                </a:xfrm>
                <a:prstGeom prst="star5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38" name="5-Point Star 37"/>
                <p:cNvSpPr/>
                <p:nvPr/>
              </p:nvSpPr>
              <p:spPr>
                <a:xfrm>
                  <a:off x="1823302" y="5282418"/>
                  <a:ext cx="152941" cy="152291"/>
                </a:xfrm>
                <a:prstGeom prst="star5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  <p:sp>
              <p:nvSpPr>
                <p:cNvPr id="39" name="5-Point Star 38"/>
                <p:cNvSpPr/>
                <p:nvPr/>
              </p:nvSpPr>
              <p:spPr>
                <a:xfrm>
                  <a:off x="1592921" y="5478550"/>
                  <a:ext cx="152943" cy="152291"/>
                </a:xfrm>
                <a:prstGeom prst="star5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600">
                    <a:latin typeface="Franklin Gothic Book" panose="020B0503020102020204" pitchFamily="34" charset="0"/>
                  </a:endParaRPr>
                </a:p>
              </p:txBody>
            </p:sp>
          </p:grpSp>
        </p:grpSp>
        <p:grpSp>
          <p:nvGrpSpPr>
            <p:cNvPr id="8" name="Group 65"/>
            <p:cNvGrpSpPr>
              <a:grpSpLocks/>
            </p:cNvGrpSpPr>
            <p:nvPr/>
          </p:nvGrpSpPr>
          <p:grpSpPr bwMode="auto">
            <a:xfrm>
              <a:off x="317211" y="6010995"/>
              <a:ext cx="5696794" cy="2490796"/>
              <a:chOff x="1460211" y="6721960"/>
              <a:chExt cx="5696794" cy="2490796"/>
            </a:xfrm>
          </p:grpSpPr>
          <p:sp>
            <p:nvSpPr>
              <p:cNvPr id="9" name="TextBox 63"/>
              <p:cNvSpPr txBox="1">
                <a:spLocks noChangeArrowheads="1"/>
              </p:cNvSpPr>
              <p:nvPr/>
            </p:nvSpPr>
            <p:spPr bwMode="auto">
              <a:xfrm>
                <a:off x="1981197" y="7903136"/>
                <a:ext cx="5175808" cy="13096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Franklin Gothic Book" panose="020B0503020102020204" pitchFamily="34" charset="0"/>
                    <a:ea typeface="Arial" charset="0"/>
                    <a:cs typeface="Arial" charset="0"/>
                  </a:rPr>
                  <a:t>Known partners within cluster</a:t>
                </a:r>
              </a:p>
            </p:txBody>
          </p:sp>
          <p:grpSp>
            <p:nvGrpSpPr>
              <p:cNvPr id="10" name="Group 16"/>
              <p:cNvGrpSpPr>
                <a:grpSpLocks/>
              </p:cNvGrpSpPr>
              <p:nvPr/>
            </p:nvGrpSpPr>
            <p:grpSpPr bwMode="auto">
              <a:xfrm>
                <a:off x="1547554" y="6721960"/>
                <a:ext cx="4611891" cy="1325621"/>
                <a:chOff x="1981197" y="7089463"/>
                <a:chExt cx="4611891" cy="1325621"/>
              </a:xfrm>
            </p:grpSpPr>
            <p:sp>
              <p:nvSpPr>
                <p:cNvPr id="12" name="TextBox 66"/>
                <p:cNvSpPr txBox="1">
                  <a:spLocks noChangeArrowheads="1"/>
                </p:cNvSpPr>
                <p:nvPr/>
              </p:nvSpPr>
              <p:spPr bwMode="auto">
                <a:xfrm>
                  <a:off x="2389358" y="7089463"/>
                  <a:ext cx="3250522" cy="77036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Franklin Gothic Book" panose="020B0503020102020204" pitchFamily="34" charset="0"/>
                      <a:ea typeface="Arial" charset="0"/>
                      <a:cs typeface="Arial" charset="0"/>
                    </a:rPr>
                    <a:t>Elite controller</a:t>
                  </a:r>
                </a:p>
              </p:txBody>
            </p:sp>
            <p:grpSp>
              <p:nvGrpSpPr>
                <p:cNvPr id="13" name="Group 15"/>
                <p:cNvGrpSpPr>
                  <a:grpSpLocks/>
                </p:cNvGrpSpPr>
                <p:nvPr/>
              </p:nvGrpSpPr>
              <p:grpSpPr bwMode="auto">
                <a:xfrm>
                  <a:off x="1981197" y="7329906"/>
                  <a:ext cx="4611891" cy="1085178"/>
                  <a:chOff x="1981197" y="7329906"/>
                  <a:chExt cx="4611891" cy="1085178"/>
                </a:xfrm>
              </p:grpSpPr>
              <p:pic>
                <p:nvPicPr>
                  <p:cNvPr id="14" name="Picture 68"/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81197" y="7983711"/>
                    <a:ext cx="239104" cy="28692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5" name="Picture 69"/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81199" y="7329906"/>
                    <a:ext cx="249105" cy="31936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6" name="TextBox 7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14841" y="7644718"/>
                    <a:ext cx="4178247" cy="77036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square">
                    <a:spAutoFit/>
                  </a:bodyPr>
                  <a:lstStyle/>
                  <a:p>
                    <a:pPr>
                      <a:defRPr/>
                    </a:pPr>
                    <a:r>
                      <a:rPr lang="en-US" sz="1400" dirty="0">
                        <a:latin typeface="Franklin Gothic Book" panose="020B0503020102020204" pitchFamily="34" charset="0"/>
                        <a:ea typeface="Arial" charset="0"/>
                        <a:cs typeface="Arial" charset="0"/>
                      </a:rPr>
                      <a:t>Detectable Viral Load</a:t>
                    </a:r>
                  </a:p>
                </p:txBody>
              </p:sp>
            </p:grpSp>
          </p:grpSp>
          <p:pic>
            <p:nvPicPr>
              <p:cNvPr id="11" name="Picture 65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0211" y="8095163"/>
                <a:ext cx="292434" cy="317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0" y="4788194"/>
            <a:ext cx="4753708" cy="1272254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2413676" y="2039046"/>
            <a:ext cx="16912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Bayesian maximum clade credibility trees, showing </a:t>
            </a:r>
            <a:r>
              <a:rPr lang="en-US" sz="1200" i="1" dirty="0" err="1">
                <a:solidFill>
                  <a:srgbClr val="595959"/>
                </a:solidFill>
                <a:latin typeface="Franklin Gothic Book" panose="020B0503020102020204" pitchFamily="34" charset="0"/>
              </a:rPr>
              <a:t>env</a:t>
            </a:r>
            <a:r>
              <a:rPr lang="en-US" sz="12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 (1300bp) and </a:t>
            </a:r>
            <a:r>
              <a:rPr lang="en-US" sz="1200" i="1" dirty="0">
                <a:solidFill>
                  <a:srgbClr val="595959"/>
                </a:solidFill>
                <a:latin typeface="Franklin Gothic Book" panose="020B0503020102020204" pitchFamily="34" charset="0"/>
              </a:rPr>
              <a:t>gag</a:t>
            </a:r>
            <a:r>
              <a:rPr lang="en-US" sz="12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 (690bp) from </a:t>
            </a:r>
            <a:r>
              <a:rPr lang="en-US" sz="1200" dirty="0" err="1">
                <a:solidFill>
                  <a:srgbClr val="595959"/>
                </a:solidFill>
                <a:latin typeface="Franklin Gothic Book" panose="020B0503020102020204" pitchFamily="34" charset="0"/>
              </a:rPr>
              <a:t>Caio</a:t>
            </a:r>
            <a:r>
              <a:rPr lang="en-US" sz="1200" dirty="0">
                <a:solidFill>
                  <a:srgbClr val="595959"/>
                </a:solidFill>
                <a:latin typeface="Franklin Gothic Book" panose="020B0503020102020204" pitchFamily="34" charset="0"/>
              </a:rPr>
              <a:t> cohort</a:t>
            </a:r>
            <a:endParaRPr lang="en-US" sz="1200" dirty="0">
              <a:solidFill>
                <a:schemeClr val="accent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6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5101"/>
            <a:ext cx="4754955" cy="186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133267" y="3783461"/>
            <a:ext cx="40172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charset="0"/>
                <a:cs typeface="ＭＳ Ｐゴシック" charset="0"/>
              </a:rPr>
              <a:t>de Silva, van </a:t>
            </a:r>
            <a:r>
              <a:rPr lang="en-US" sz="1600" dirty="0" err="1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charset="0"/>
                <a:cs typeface="ＭＳ Ｐゴシック" charset="0"/>
              </a:rPr>
              <a:t>Tienen</a:t>
            </a:r>
            <a:r>
              <a:rPr lang="en-US" sz="1600" dirty="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charset="0"/>
                <a:cs typeface="ＭＳ Ｐゴシック" charset="0"/>
              </a:rPr>
              <a:t>, et al, AIDS 201</a:t>
            </a:r>
            <a:r>
              <a:rPr lang="en-US" sz="1600" dirty="0">
                <a:solidFill>
                  <a:srgbClr val="0070C0"/>
                </a:solidFill>
                <a:latin typeface="Franklin Gothic Book" panose="020B0503020102020204" pitchFamily="34" charset="0"/>
                <a:ea typeface="ＭＳ Ｐゴシック" charset="0"/>
                <a:cs typeface="ＭＳ Ｐゴシック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94300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56" y="213265"/>
            <a:ext cx="11641594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HIV-2 control is associated with strong gag-specific CD8+ T-cell responses but not with specific class I HLA alleles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7232" y="1503215"/>
            <a:ext cx="5810906" cy="510213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Significantly stronger CD8+ T-cell responses in HIV-2 controllers compared with progressors                                   </a:t>
            </a:r>
            <a:r>
              <a:rPr lang="en-US" sz="2500" dirty="0" err="1">
                <a:solidFill>
                  <a:srgbClr val="0070C0"/>
                </a:solidFill>
              </a:rPr>
              <a:t>Leligdowicz</a:t>
            </a:r>
            <a:r>
              <a:rPr lang="en-US" sz="2500" dirty="0">
                <a:solidFill>
                  <a:srgbClr val="0070C0"/>
                </a:solidFill>
              </a:rPr>
              <a:t>, JCI, 2007, de Silva, Blood 2013</a:t>
            </a:r>
          </a:p>
          <a:p>
            <a:r>
              <a:rPr lang="en-US" dirty="0"/>
              <a:t>CD8+ T-cells in controllers predominantly target the capsid (gag) protein, whereas  gag-specific responses are absent in &gt;50% of progressors  </a:t>
            </a:r>
            <a:r>
              <a:rPr lang="en-US" sz="2500" dirty="0">
                <a:solidFill>
                  <a:srgbClr val="0070C0"/>
                </a:solidFill>
              </a:rPr>
              <a:t>de Silva, Blood 2013</a:t>
            </a:r>
          </a:p>
          <a:p>
            <a:r>
              <a:rPr lang="en-US" dirty="0"/>
              <a:t>HIV-2 disease progression is associated with HLA-B*1503, but there are no “protective” HLA class I alleles </a:t>
            </a:r>
            <a:r>
              <a:rPr lang="en-US" sz="2500" dirty="0" err="1">
                <a:solidFill>
                  <a:srgbClr val="0070C0"/>
                </a:solidFill>
              </a:rPr>
              <a:t>Yindom</a:t>
            </a:r>
            <a:r>
              <a:rPr lang="en-US" sz="2500" dirty="0">
                <a:solidFill>
                  <a:srgbClr val="0070C0"/>
                </a:solidFill>
              </a:rPr>
              <a:t>, JVI, 2010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2" y="1368844"/>
            <a:ext cx="4593094" cy="2963028"/>
          </a:xfrm>
          <a:prstGeom prst="rect">
            <a:avLst/>
          </a:prstGeom>
        </p:spPr>
      </p:pic>
      <p:pic>
        <p:nvPicPr>
          <p:cNvPr id="10" name="Picture 6" descr="DSC04067">
            <a:extLst>
              <a:ext uri="{FF2B5EF4-FFF2-40B4-BE49-F238E27FC236}">
                <a16:creationId xmlns:a16="http://schemas.microsoft.com/office/drawing/2014/main" id="{5D4C51A4-23B0-6C4F-A443-24CFC39E0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136" y="4191023"/>
            <a:ext cx="1798864" cy="2596266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8B4052AB-2AE6-6A45-90D2-06F30505F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56" y="4474425"/>
            <a:ext cx="2295553" cy="2170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923CAF-29F6-0743-BB89-73E3C05BFCCD}"/>
              </a:ext>
            </a:extLst>
          </p:cNvPr>
          <p:cNvSpPr txBox="1"/>
          <p:nvPr/>
        </p:nvSpPr>
        <p:spPr>
          <a:xfrm>
            <a:off x="1380478" y="5181379"/>
            <a:ext cx="272542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C</a:t>
            </a:r>
            <a:r>
              <a:rPr lang="en-US" sz="1600" dirty="0">
                <a:latin typeface="Franklin Gothic Book" panose="020B0503020102020204" pitchFamily="34" charset="0"/>
              </a:rPr>
              <a:t>D8 (but not CD4) responses</a:t>
            </a:r>
          </a:p>
          <a:p>
            <a:r>
              <a:rPr lang="en-US" sz="1600" dirty="0">
                <a:latin typeface="Franklin Gothic Book" panose="020B0503020102020204" pitchFamily="34" charset="0"/>
              </a:rPr>
              <a:t>to pooled gag peptides</a:t>
            </a:r>
          </a:p>
        </p:txBody>
      </p:sp>
    </p:spTree>
    <p:extLst>
      <p:ext uri="{BB962C8B-B14F-4D97-AF65-F5344CB8AC3E}">
        <p14:creationId xmlns:p14="http://schemas.microsoft.com/office/powerpoint/2010/main" val="1852766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275046"/>
            <a:ext cx="11791950" cy="1066800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Dominant HIV-2 gag-specific CTL </a:t>
            </a:r>
            <a:r>
              <a:rPr lang="en-US" sz="3800" dirty="0" err="1">
                <a:solidFill>
                  <a:srgbClr val="FF0000"/>
                </a:solidFill>
              </a:rPr>
              <a:t>clonotypes</a:t>
            </a:r>
            <a:r>
              <a:rPr lang="en-US" sz="3800" dirty="0">
                <a:solidFill>
                  <a:srgbClr val="FF0000"/>
                </a:solidFill>
              </a:rPr>
              <a:t> show broad recognition of viral variants at low antigen concentrations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5495" y="1502592"/>
            <a:ext cx="7807763" cy="538280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Donors with the common West African allele HLA-B*3501 respond to gag epitope NY9 with tetramer frequencies up to 1.75% of circulating CD8+ T-cells, showing an inverse correlation with plasma VL </a:t>
            </a:r>
          </a:p>
          <a:p>
            <a:r>
              <a:rPr lang="en-US" dirty="0"/>
              <a:t>High avidity, dominant CTL clones </a:t>
            </a:r>
            <a:r>
              <a:rPr lang="en-US" dirty="0" err="1"/>
              <a:t>recognise</a:t>
            </a:r>
            <a:r>
              <a:rPr lang="en-US" dirty="0"/>
              <a:t> antigen at </a:t>
            </a:r>
            <a:r>
              <a:rPr lang="en-US" dirty="0" err="1"/>
              <a:t>picomolar</a:t>
            </a:r>
            <a:r>
              <a:rPr lang="en-US" dirty="0"/>
              <a:t> concentrations and show preferential use of </a:t>
            </a:r>
            <a:r>
              <a:rPr lang="en-GB" dirty="0"/>
              <a:t>TRBV19</a:t>
            </a:r>
            <a:r>
              <a:rPr lang="en-US" dirty="0"/>
              <a:t> </a:t>
            </a:r>
            <a:r>
              <a:rPr lang="en-US" sz="2600" dirty="0" err="1">
                <a:solidFill>
                  <a:srgbClr val="0070C0"/>
                </a:solidFill>
              </a:rPr>
              <a:t>Leligdowicz</a:t>
            </a:r>
            <a:r>
              <a:rPr lang="en-US" sz="2600" dirty="0">
                <a:solidFill>
                  <a:srgbClr val="0070C0"/>
                </a:solidFill>
              </a:rPr>
              <a:t>, EJI, 2010,   </a:t>
            </a:r>
            <a:r>
              <a:rPr lang="en-US" dirty="0"/>
              <a:t>but do not exhibit “public” TCR usage – although there are ”public motifs”    </a:t>
            </a:r>
            <a:r>
              <a:rPr lang="en-US" sz="2600" dirty="0">
                <a:solidFill>
                  <a:srgbClr val="0070C0"/>
                </a:solidFill>
              </a:rPr>
              <a:t>(</a:t>
            </a:r>
            <a:r>
              <a:rPr lang="en-US" sz="2600" dirty="0" err="1">
                <a:solidFill>
                  <a:srgbClr val="0070C0"/>
                </a:solidFill>
              </a:rPr>
              <a:t>Moysi</a:t>
            </a:r>
            <a:r>
              <a:rPr lang="en-US" sz="2600" dirty="0">
                <a:solidFill>
                  <a:srgbClr val="0070C0"/>
                </a:solidFill>
              </a:rPr>
              <a:t>, </a:t>
            </a:r>
            <a:r>
              <a:rPr lang="en-US" sz="2600" dirty="0" err="1">
                <a:solidFill>
                  <a:srgbClr val="0070C0"/>
                </a:solidFill>
              </a:rPr>
              <a:t>ms</a:t>
            </a:r>
            <a:r>
              <a:rPr lang="en-US" sz="2600" dirty="0">
                <a:solidFill>
                  <a:srgbClr val="0070C0"/>
                </a:solidFill>
              </a:rPr>
              <a:t> submitted)</a:t>
            </a:r>
          </a:p>
          <a:p>
            <a:r>
              <a:rPr lang="en-US" dirty="0"/>
              <a:t>The dominant high avidity </a:t>
            </a:r>
            <a:r>
              <a:rPr lang="en-US" dirty="0" err="1"/>
              <a:t>clonotypes</a:t>
            </a:r>
            <a:r>
              <a:rPr lang="en-US" dirty="0"/>
              <a:t> exhibited broad recognition of peptides representing HIV-1 and HIV-2 variants of the epitope</a:t>
            </a:r>
          </a:p>
          <a:p>
            <a:r>
              <a:rPr lang="en-US" dirty="0"/>
              <a:t>Viral sequence analysis showed no evidence of CTL driven “escape” mutations </a:t>
            </a:r>
            <a:r>
              <a:rPr lang="en-US" sz="2600" dirty="0">
                <a:solidFill>
                  <a:srgbClr val="0070C0"/>
                </a:solidFill>
              </a:rPr>
              <a:t>(</a:t>
            </a:r>
            <a:r>
              <a:rPr lang="en-US" sz="2600" dirty="0" err="1">
                <a:solidFill>
                  <a:srgbClr val="0070C0"/>
                </a:solidFill>
              </a:rPr>
              <a:t>Moysi</a:t>
            </a:r>
            <a:r>
              <a:rPr lang="en-US" sz="2600" dirty="0">
                <a:solidFill>
                  <a:srgbClr val="0070C0"/>
                </a:solidFill>
              </a:rPr>
              <a:t>, </a:t>
            </a:r>
            <a:r>
              <a:rPr lang="en-US" sz="2600" dirty="0" err="1">
                <a:solidFill>
                  <a:srgbClr val="0070C0"/>
                </a:solidFill>
              </a:rPr>
              <a:t>ms</a:t>
            </a:r>
            <a:r>
              <a:rPr lang="en-US" sz="2600" dirty="0">
                <a:solidFill>
                  <a:srgbClr val="0070C0"/>
                </a:solidFill>
              </a:rPr>
              <a:t> submitted)</a:t>
            </a:r>
            <a:endParaRPr lang="en-US" sz="2600" dirty="0">
              <a:solidFill>
                <a:schemeClr val="tx2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67784" y="1747960"/>
            <a:ext cx="3700419" cy="4692275"/>
            <a:chOff x="232487" y="-1"/>
            <a:chExt cx="4578757" cy="53059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63" t="45773" r="18838" b="25277"/>
            <a:stretch/>
          </p:blipFill>
          <p:spPr bwMode="auto">
            <a:xfrm>
              <a:off x="416075" y="2515084"/>
              <a:ext cx="4338772" cy="27908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4" t="45773" r="51486" b="25277"/>
            <a:stretch/>
          </p:blipFill>
          <p:spPr bwMode="auto">
            <a:xfrm>
              <a:off x="232487" y="-1"/>
              <a:ext cx="4578757" cy="283602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3370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6094"/>
            <a:ext cx="12192000" cy="10668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ED1C24"/>
                </a:solidFill>
              </a:rPr>
              <a:t>Despite potent gag-specific CD8+ T-cell responses, there is limited evidence for CTL selection of HIV-2 “escape” variants</a:t>
            </a:r>
            <a:endParaRPr lang="en-US" sz="36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38" y="1644124"/>
            <a:ext cx="9345057" cy="36797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490" y="5323836"/>
            <a:ext cx="117330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Franklin Gothic Book" panose="020B0503020102020204" pitchFamily="34" charset="0"/>
              </a:rPr>
              <a:t>Comparison of HIV-1 and HIV-2 reference sequences to show amino acid positions under </a:t>
            </a:r>
          </a:p>
          <a:p>
            <a:r>
              <a:rPr lang="en-US" sz="2400" dirty="0">
                <a:latin typeface="Franklin Gothic Book" panose="020B0503020102020204" pitchFamily="34" charset="0"/>
              </a:rPr>
              <a:t>positive selection in the </a:t>
            </a:r>
            <a:r>
              <a:rPr lang="en-US" sz="2400" dirty="0">
                <a:latin typeface="Franklin Gothic Book" panose="020B0503020102020204" pitchFamily="34" charset="0"/>
                <a:ea typeface="ＭＳ Ｐゴシック" charset="0"/>
                <a:cs typeface="ＭＳ Ｐゴシック" charset="0"/>
              </a:rPr>
              <a:t>Cai</a:t>
            </a:r>
            <a:r>
              <a:rPr lang="en-GB" sz="2400" dirty="0" err="1">
                <a:latin typeface="Franklin Gothic Book" panose="020B0503020102020204" pitchFamily="34" charset="0"/>
                <a:ea typeface="ＭＳ Ｐゴシック" charset="0"/>
                <a:cs typeface="ＭＳ Ｐゴシック" charset="0"/>
              </a:rPr>
              <a:t>ó</a:t>
            </a:r>
            <a:r>
              <a:rPr lang="en-US" sz="2400" dirty="0">
                <a:latin typeface="Franklin Gothic Book" panose="020B0503020102020204" pitchFamily="34" charset="0"/>
              </a:rPr>
              <a:t> cohort (shown in </a:t>
            </a:r>
            <a:r>
              <a:rPr lang="en-US" sz="24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red</a:t>
            </a:r>
            <a:r>
              <a:rPr lang="en-US" sz="2400" dirty="0">
                <a:latin typeface="Franklin Gothic Book" panose="020B0503020102020204" pitchFamily="34" charset="0"/>
              </a:rPr>
              <a:t>): </a:t>
            </a:r>
            <a:r>
              <a:rPr lang="en-US" sz="2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n = 6 - 12 </a:t>
            </a:r>
            <a:r>
              <a:rPr lang="en-US" sz="2400" dirty="0">
                <a:latin typeface="Franklin Gothic Book" panose="020B0503020102020204" pitchFamily="34" charset="0"/>
              </a:rPr>
              <a:t>in HIV-1, </a:t>
            </a:r>
            <a:r>
              <a:rPr lang="en-US" sz="2400" dirty="0">
                <a:solidFill>
                  <a:schemeClr val="tx2"/>
                </a:solidFill>
                <a:latin typeface="Franklin Gothic Book" panose="020B0503020102020204" pitchFamily="34" charset="0"/>
              </a:rPr>
              <a:t>n = 2 </a:t>
            </a:r>
            <a:r>
              <a:rPr lang="en-US" sz="2400" dirty="0">
                <a:latin typeface="Franklin Gothic Book" panose="020B0503020102020204" pitchFamily="34" charset="0"/>
              </a:rPr>
              <a:t>in HIV-2</a:t>
            </a:r>
          </a:p>
          <a:p>
            <a:r>
              <a:rPr lang="en-US" sz="2400" dirty="0">
                <a:latin typeface="Franklin Gothic Book" panose="020B0503020102020204" pitchFamily="34" charset="0"/>
              </a:rPr>
              <a:t>HIV-2 selection sites are not within known CTL epitopes (underlined) </a:t>
            </a:r>
            <a:r>
              <a:rPr lang="en-US" sz="2000" dirty="0">
                <a:solidFill>
                  <a:srgbClr val="0070C0"/>
                </a:solidFill>
                <a:latin typeface="Franklin Gothic Book" panose="020B0503020102020204" pitchFamily="34" charset="0"/>
              </a:rPr>
              <a:t>de Silva AIDS 2018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2C11C9-4918-954E-8591-7322B8E1FAEC}"/>
              </a:ext>
            </a:extLst>
          </p:cNvPr>
          <p:cNvSpPr/>
          <p:nvPr/>
        </p:nvSpPr>
        <p:spPr>
          <a:xfrm>
            <a:off x="6525359" y="2894427"/>
            <a:ext cx="309489" cy="5345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C44AC1-FEA6-B348-8D4A-CF51FFCB7700}"/>
              </a:ext>
            </a:extLst>
          </p:cNvPr>
          <p:cNvSpPr/>
          <p:nvPr/>
        </p:nvSpPr>
        <p:spPr>
          <a:xfrm>
            <a:off x="4595740" y="4105323"/>
            <a:ext cx="309489" cy="53457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163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037" y="202995"/>
            <a:ext cx="11163300" cy="1084419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rgbClr val="EF4129"/>
                </a:solidFill>
              </a:rPr>
              <a:t>Preservation of immune potential and </a:t>
            </a:r>
            <a:br>
              <a:rPr lang="en-US" sz="4400" dirty="0">
                <a:solidFill>
                  <a:srgbClr val="EF4129"/>
                </a:solidFill>
              </a:rPr>
            </a:br>
            <a:r>
              <a:rPr lang="en-US" sz="4400" dirty="0">
                <a:solidFill>
                  <a:srgbClr val="EF4129"/>
                </a:solidFill>
              </a:rPr>
              <a:t>anti-viral activity in controllers with HIV-2 infection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95901" y="1607562"/>
            <a:ext cx="6381750" cy="6241038"/>
          </a:xfrm>
        </p:spPr>
        <p:txBody>
          <a:bodyPr>
            <a:normAutofit/>
          </a:bodyPr>
          <a:lstStyle/>
          <a:p>
            <a:r>
              <a:rPr lang="en-US" sz="2489" dirty="0"/>
              <a:t>Comparison of HIV controllers with HIV-1 or HIV-2 infection (French ANRS cohorts)</a:t>
            </a:r>
          </a:p>
          <a:p>
            <a:r>
              <a:rPr lang="en-US" sz="2489" dirty="0"/>
              <a:t>HIV-2 control is distinguished by preserved </a:t>
            </a:r>
            <a:r>
              <a:rPr lang="en-US" sz="2489" dirty="0" err="1"/>
              <a:t>thymic</a:t>
            </a:r>
            <a:r>
              <a:rPr lang="en-US" sz="2489" dirty="0"/>
              <a:t> activity (TRECs) and </a:t>
            </a:r>
            <a:r>
              <a:rPr lang="en-US" sz="2489" dirty="0" err="1"/>
              <a:t>lymphopoietic</a:t>
            </a:r>
            <a:r>
              <a:rPr lang="en-US" sz="2489" dirty="0"/>
              <a:t> activity (CD34+ Lin- and </a:t>
            </a:r>
            <a:r>
              <a:rPr lang="de-DE" sz="2500" dirty="0"/>
              <a:t>CD117-CD45RA+</a:t>
            </a:r>
            <a:r>
              <a:rPr lang="de-DE" sz="2800" dirty="0"/>
              <a:t> </a:t>
            </a:r>
            <a:r>
              <a:rPr lang="en-US" sz="2489" dirty="0"/>
              <a:t>stem cells, naïve CD4/CD8 T-cells)</a:t>
            </a:r>
          </a:p>
          <a:p>
            <a:r>
              <a:rPr lang="en-US" sz="2489" dirty="0"/>
              <a:t>HIV-2-specific CD8+ T-cells show earlier differentiation state and exhibit unusually vigorous HIV suppressive activity – more potent than most HIV-1 elite controllers                   </a:t>
            </a:r>
            <a:r>
              <a:rPr lang="en-US" sz="2000" dirty="0" err="1">
                <a:solidFill>
                  <a:srgbClr val="0070C0"/>
                </a:solidFill>
              </a:rPr>
              <a:t>Angin</a:t>
            </a:r>
            <a:r>
              <a:rPr lang="en-US" sz="2000" dirty="0">
                <a:solidFill>
                  <a:srgbClr val="0070C0"/>
                </a:solidFill>
              </a:rPr>
              <a:t>, J. Immunology,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051" y="5154182"/>
            <a:ext cx="4525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rbel" charset="0"/>
                <a:ea typeface="Corbel" charset="0"/>
                <a:cs typeface="Corbel" charset="0"/>
              </a:rPr>
              <a:t>Log p27 decrease in HIV-1 or HIV-2 controllers. </a:t>
            </a:r>
          </a:p>
          <a:p>
            <a:r>
              <a:rPr lang="en-US" sz="1600" dirty="0">
                <a:latin typeface="Corbel" charset="0"/>
                <a:ea typeface="Corbel" charset="0"/>
                <a:cs typeface="Corbel" charset="0"/>
              </a:rPr>
              <a:t>(p27 concentration in supernatant of infected CD4+ T cells alone divided by p27 concentration in supernatant of HIV-infected CD4+ T cells, co-cultured in presence of autologous CD8+ T cells). Bars indicate the median.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037" y="1800924"/>
            <a:ext cx="4023462" cy="303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41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>
          <a:xfrm>
            <a:off x="223935" y="192818"/>
            <a:ext cx="11551298" cy="1083733"/>
          </a:xfrm>
        </p:spPr>
        <p:txBody>
          <a:bodyPr>
            <a:normAutofit fontScale="90000"/>
          </a:bodyPr>
          <a:lstStyle/>
          <a:p>
            <a:r>
              <a:rPr lang="en-US" sz="4200" dirty="0">
                <a:solidFill>
                  <a:srgbClr val="ED1C24"/>
                </a:solidFill>
                <a:ea typeface="ＭＳ Ｐゴシック" charset="0"/>
                <a:cs typeface="ＭＳ Ｐゴシック" charset="0"/>
              </a:rPr>
              <a:t>Distinct characteristics of HIV-2-specific CD8+ T-cells associated with viral control</a:t>
            </a:r>
          </a:p>
        </p:txBody>
      </p:sp>
      <p:sp>
        <p:nvSpPr>
          <p:cNvPr id="102403" name="Text Placeholder 3"/>
          <p:cNvSpPr>
            <a:spLocks noGrp="1"/>
          </p:cNvSpPr>
          <p:nvPr>
            <p:ph type="body" sz="half" idx="2"/>
          </p:nvPr>
        </p:nvSpPr>
        <p:spPr>
          <a:xfrm>
            <a:off x="3489649" y="1384929"/>
            <a:ext cx="8478415" cy="5607127"/>
          </a:xfrm>
        </p:spPr>
        <p:txBody>
          <a:bodyPr>
            <a:normAutofit/>
          </a:bodyPr>
          <a:lstStyle/>
          <a:p>
            <a:r>
              <a:rPr lang="en-US" sz="2133" dirty="0">
                <a:ea typeface="ＭＳ Ｐゴシック" charset="0"/>
                <a:cs typeface="ＭＳ Ｐゴシック" charset="0"/>
              </a:rPr>
              <a:t>HIV-2-specific CTL are at an earlier stage of differentiation than HIV-1-specific CTL – better able to proliferate                                           </a:t>
            </a:r>
            <a:r>
              <a:rPr lang="en-US" sz="1800" dirty="0" err="1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Leligdowicz</a:t>
            </a:r>
            <a:r>
              <a:rPr lang="en-US" sz="1800" dirty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, EJI 2010, de Silva, Blood, 2013 </a:t>
            </a:r>
          </a:p>
          <a:p>
            <a:r>
              <a:rPr lang="en-US" sz="2133" dirty="0">
                <a:ea typeface="ＭＳ Ｐゴシック" charset="0"/>
                <a:cs typeface="ＭＳ Ｐゴシック" charset="0"/>
              </a:rPr>
              <a:t>Persist at very high frequencies (up to 10% of all CD8+ T-cells) despite undetectable plasma viral load: </a:t>
            </a:r>
            <a:r>
              <a:rPr lang="en-US" sz="2133" b="1" dirty="0">
                <a:ea typeface="ＭＳ Ｐゴシック" charset="0"/>
                <a:cs typeface="ＭＳ Ｐゴシック" charset="0"/>
              </a:rPr>
              <a:t>how?</a:t>
            </a:r>
            <a:r>
              <a:rPr lang="en-US" sz="2133" dirty="0">
                <a:ea typeface="ＭＳ Ｐゴシック" charset="0"/>
                <a:cs typeface="ＭＳ Ｐゴシック" charset="0"/>
              </a:rPr>
              <a:t> - mechanism unknown</a:t>
            </a:r>
          </a:p>
          <a:p>
            <a:r>
              <a:rPr lang="en-US" sz="2000" dirty="0">
                <a:latin typeface="Corbel" charset="0"/>
                <a:ea typeface="Corbel" charset="0"/>
                <a:cs typeface="Corbel" charset="0"/>
              </a:rPr>
              <a:t>Target highly conserved regions of gag, including MHR </a:t>
            </a:r>
            <a:r>
              <a:rPr lang="en-US" sz="1800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(</a:t>
            </a:r>
            <a:r>
              <a:rPr lang="en-US" sz="1800" dirty="0" err="1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Leligdowicz</a:t>
            </a:r>
            <a:r>
              <a:rPr lang="en-US" sz="1800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, JCI 1997)</a:t>
            </a:r>
            <a:r>
              <a:rPr lang="en-US" sz="1800" dirty="0">
                <a:latin typeface="Corbel" charset="0"/>
                <a:ea typeface="Corbel" charset="0"/>
                <a:cs typeface="Corbel" charset="0"/>
              </a:rPr>
              <a:t>,</a:t>
            </a:r>
            <a:r>
              <a:rPr lang="en-US" sz="1800" dirty="0">
                <a:solidFill>
                  <a:srgbClr val="0070C0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2000" dirty="0">
                <a:latin typeface="Corbel" charset="0"/>
                <a:ea typeface="Corbel" charset="0"/>
                <a:cs typeface="Corbel" charset="0"/>
              </a:rPr>
              <a:t>often cross-reactive with HIV-1 epitopes, do not appear to select escape variants </a:t>
            </a:r>
            <a:r>
              <a:rPr lang="en-US" sz="1800" dirty="0">
                <a:solidFill>
                  <a:schemeClr val="tx2"/>
                </a:solidFill>
                <a:latin typeface="Corbel" charset="0"/>
                <a:ea typeface="Corbel" charset="0"/>
                <a:cs typeface="Corbel" charset="0"/>
              </a:rPr>
              <a:t>de Silva, AIDS, 2018</a:t>
            </a:r>
            <a:endParaRPr lang="en-US" sz="1800" dirty="0">
              <a:solidFill>
                <a:schemeClr val="tx2"/>
              </a:solidFill>
              <a:ea typeface="ＭＳ Ｐゴシック" charset="0"/>
              <a:cs typeface="ＭＳ Ｐゴシック" charset="0"/>
            </a:endParaRPr>
          </a:p>
          <a:p>
            <a:r>
              <a:rPr lang="en-US" sz="2133" dirty="0">
                <a:ea typeface="ＭＳ Ｐゴシック" charset="0"/>
                <a:cs typeface="ＭＳ Ｐゴシック" charset="0"/>
              </a:rPr>
              <a:t>Some clonotypes show unusually high avidity: produce high levels of anti-viral cytokines at very low (picomolar) antigen concentrations             </a:t>
            </a:r>
            <a:r>
              <a:rPr lang="en-US" sz="1800" dirty="0" err="1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Leligdowicz</a:t>
            </a:r>
            <a:r>
              <a:rPr lang="en-US" sz="1800" dirty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, EJI 2010, de Silva, Blood 2013, </a:t>
            </a:r>
            <a:r>
              <a:rPr lang="en-US" sz="1800" dirty="0" err="1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Moysi</a:t>
            </a:r>
            <a:r>
              <a:rPr lang="en-US" sz="1800" dirty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  </a:t>
            </a:r>
            <a:r>
              <a:rPr lang="en-US" sz="1800" dirty="0" err="1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ms</a:t>
            </a:r>
            <a:r>
              <a:rPr lang="en-US" sz="1800" dirty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 submitted</a:t>
            </a:r>
          </a:p>
          <a:p>
            <a:r>
              <a:rPr lang="en-US" sz="2133" dirty="0">
                <a:ea typeface="ＭＳ Ｐゴシック" charset="0"/>
                <a:cs typeface="ＭＳ Ｐゴシック" charset="0"/>
              </a:rPr>
              <a:t>Unlike HIV-1+ ECs, CTL from HIV-2+ ECs do not have higher Perforin or T bet levels than progressor CTL  </a:t>
            </a:r>
            <a:r>
              <a:rPr lang="en-US" sz="1800" dirty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de Silva, Blood 2013                                            </a:t>
            </a:r>
            <a:r>
              <a:rPr lang="en-US" sz="2133" dirty="0">
                <a:ea typeface="ＭＳ Ｐゴシック" charset="0"/>
                <a:cs typeface="ＭＳ Ｐゴシック" charset="0"/>
              </a:rPr>
              <a:t>but do contain high levels of Granzyme B  </a:t>
            </a:r>
            <a:r>
              <a:rPr lang="en-US" sz="1800" dirty="0" err="1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Angin</a:t>
            </a:r>
            <a:r>
              <a:rPr lang="en-US" sz="1800" dirty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, JI 2016</a:t>
            </a:r>
          </a:p>
          <a:p>
            <a:r>
              <a:rPr lang="en-US" sz="2133" dirty="0">
                <a:ea typeface="ＭＳ Ｐゴシック" charset="0"/>
                <a:cs typeface="ＭＳ Ｐゴシック" charset="0"/>
              </a:rPr>
              <a:t>CTL from HIV-2 ECs show potent suppression of HIV-2 replication </a:t>
            </a:r>
            <a:r>
              <a:rPr lang="en-US" sz="2133" i="1" dirty="0">
                <a:ea typeface="ＭＳ Ｐゴシック" charset="0"/>
                <a:cs typeface="ＭＳ Ｐゴシック" charset="0"/>
              </a:rPr>
              <a:t>in vitro</a:t>
            </a:r>
            <a:r>
              <a:rPr lang="en-US" sz="2133" dirty="0"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err="1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Angin</a:t>
            </a:r>
            <a:r>
              <a:rPr lang="en-US" sz="1800" dirty="0">
                <a:solidFill>
                  <a:srgbClr val="0070C0"/>
                </a:solidFill>
                <a:ea typeface="ＭＳ Ｐゴシック" charset="0"/>
                <a:cs typeface="ＭＳ Ｐゴシック" charset="0"/>
              </a:rPr>
              <a:t>, JI 2016</a:t>
            </a:r>
          </a:p>
        </p:txBody>
      </p:sp>
      <p:pic>
        <p:nvPicPr>
          <p:cNvPr id="10240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73" t="142" r="638" b="87547"/>
          <a:stretch>
            <a:fillRect/>
          </a:stretch>
        </p:blipFill>
        <p:spPr bwMode="auto">
          <a:xfrm>
            <a:off x="223935" y="1384929"/>
            <a:ext cx="2556587" cy="268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82" y="4176081"/>
            <a:ext cx="3312067" cy="270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68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064" y="325996"/>
            <a:ext cx="10505871" cy="948267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A link between the HIV-2 p26 sequence motif of        non-progressors and antigen processing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766554" y="1600715"/>
            <a:ext cx="7278454" cy="5110209"/>
          </a:xfrm>
        </p:spPr>
        <p:txBody>
          <a:bodyPr>
            <a:noAutofit/>
          </a:bodyPr>
          <a:lstStyle/>
          <a:p>
            <a:r>
              <a:rPr lang="en-US" sz="2000" dirty="0"/>
              <a:t>Although there is no overall phylogenetic association between viral gag sequences and outcome, a motif of 3 proline residues (“PPP”) across the HIV-2 capsid is strongly associated with low viral load  </a:t>
            </a:r>
            <a:r>
              <a:rPr lang="en-US" altLang="en-US" sz="1800" dirty="0">
                <a:solidFill>
                  <a:schemeClr val="tx2"/>
                </a:solidFill>
              </a:rPr>
              <a:t>Onyango, Vaccine, 2010</a:t>
            </a:r>
            <a:endParaRPr lang="en-US" altLang="en-US" sz="2000" dirty="0">
              <a:ea typeface="ＭＳ Ｐゴシック" charset="-128"/>
            </a:endParaRPr>
          </a:p>
          <a:p>
            <a:r>
              <a:rPr lang="en-US" altLang="en-US" sz="2000" dirty="0">
                <a:ea typeface="ＭＳ Ｐゴシック" charset="-128"/>
              </a:rPr>
              <a:t>The first Proline is linked to increased TRIM5a susceptibility              </a:t>
            </a:r>
            <a:r>
              <a:rPr lang="en-US" altLang="en-US" sz="1800" dirty="0">
                <a:solidFill>
                  <a:schemeClr val="tx2"/>
                </a:solidFill>
                <a:ea typeface="ＭＳ Ｐゴシック" charset="-128"/>
              </a:rPr>
              <a:t>Song, JVI, 2007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2000" dirty="0"/>
              <a:t>T-cell responses to p26 peptides (but not to other antigens) are increased in subjects infected with HIV-2 containing the “PPP” gag motif</a:t>
            </a:r>
          </a:p>
          <a:p>
            <a:r>
              <a:rPr lang="en-US" sz="2000" dirty="0"/>
              <a:t>The other two of these Prolines lie in the flanking region of the “protective” HLA-B14-restricted DA9 peptide epitope, strongly associated with low viral load </a:t>
            </a:r>
            <a:r>
              <a:rPr lang="en-US" sz="1800" dirty="0" err="1">
                <a:solidFill>
                  <a:schemeClr val="tx2"/>
                </a:solidFill>
              </a:rPr>
              <a:t>Leligdowicz</a:t>
            </a:r>
            <a:r>
              <a:rPr lang="en-US" sz="1800" dirty="0">
                <a:solidFill>
                  <a:schemeClr val="tx2"/>
                </a:solidFill>
              </a:rPr>
              <a:t>, JCI 2007 </a:t>
            </a:r>
          </a:p>
          <a:p>
            <a:r>
              <a:rPr lang="en-US" sz="2000" dirty="0"/>
              <a:t>Long peptides containing the HIV-2 PPP sequence are more efficiently digested </a:t>
            </a:r>
            <a:r>
              <a:rPr lang="en-US" sz="2000" i="1" dirty="0"/>
              <a:t>in vitro </a:t>
            </a:r>
            <a:r>
              <a:rPr lang="en-US" sz="2000" dirty="0"/>
              <a:t>by isolated proteasome preparations to the peptide 46 epitope </a:t>
            </a:r>
            <a:r>
              <a:rPr lang="en-US" sz="1800" dirty="0" err="1">
                <a:solidFill>
                  <a:schemeClr val="tx2"/>
                </a:solidFill>
              </a:rPr>
              <a:t>Jallow</a:t>
            </a:r>
            <a:r>
              <a:rPr lang="en-US" sz="1800" dirty="0">
                <a:solidFill>
                  <a:schemeClr val="tx2"/>
                </a:solidFill>
              </a:rPr>
              <a:t>, EJI, 2015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8298"/>
            <a:ext cx="3948547" cy="2349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92" y="4251366"/>
            <a:ext cx="4412038" cy="243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98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0" dirty="0"/>
              <a:t>What makes a good CD8+ T-cell response?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208" y="3682486"/>
            <a:ext cx="8857397" cy="1114983"/>
          </a:xfrm>
        </p:spPr>
        <p:txBody>
          <a:bodyPr>
            <a:normAutofit fontScale="92500" lnSpcReduction="10000"/>
          </a:bodyPr>
          <a:lstStyle/>
          <a:p>
            <a:r>
              <a:rPr lang="en-US" sz="3300" dirty="0"/>
              <a:t>Sarah Rowland-Jones</a:t>
            </a:r>
          </a:p>
          <a:p>
            <a:r>
              <a:rPr lang="en-US" sz="3300" dirty="0"/>
              <a:t>University of Oxford, UK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28" y="5077017"/>
            <a:ext cx="266777" cy="2667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21788" y="4994983"/>
            <a:ext cx="10872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@</a:t>
            </a:r>
            <a:r>
              <a:rPr lang="en-GB" dirty="0" err="1"/>
              <a:t>sarahlrj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25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215" y="391539"/>
            <a:ext cx="1180957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ED1C24"/>
                </a:solidFill>
                <a:ea typeface="Corbel" charset="0"/>
                <a:cs typeface="Corbel" charset="0"/>
              </a:rPr>
              <a:t>Hypothesis: TRIM5</a:t>
            </a:r>
            <a:r>
              <a:rPr lang="en-US" sz="3600" dirty="0">
                <a:solidFill>
                  <a:srgbClr val="ED1C24"/>
                </a:solidFill>
                <a:ea typeface="Symbol" charset="2"/>
                <a:cs typeface="Symbol" charset="2"/>
              </a:rPr>
              <a:t>a</a:t>
            </a:r>
            <a:r>
              <a:rPr lang="en-US" sz="3600" dirty="0">
                <a:solidFill>
                  <a:srgbClr val="ED1C24"/>
                </a:solidFill>
                <a:ea typeface="Corbel" charset="0"/>
                <a:cs typeface="Corbel" charset="0"/>
              </a:rPr>
              <a:t>-capsid interactions determine generation of potent gag-specific CTL and viral control in HIV-2 infection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3273" y="1897250"/>
            <a:ext cx="4156621" cy="399771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2316" y="1897250"/>
            <a:ext cx="7156411" cy="3997711"/>
          </a:xfrm>
        </p:spPr>
        <p:txBody>
          <a:bodyPr>
            <a:normAutofit/>
          </a:bodyPr>
          <a:lstStyle/>
          <a:p>
            <a:r>
              <a:rPr lang="en-US" sz="1800" dirty="0"/>
              <a:t>Human TRIM5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a </a:t>
            </a:r>
            <a:r>
              <a:rPr lang="en-US" sz="1800" dirty="0">
                <a:latin typeface="Corbel" charset="0"/>
                <a:ea typeface="Corbel" charset="0"/>
                <a:cs typeface="Corbel" charset="0"/>
              </a:rPr>
              <a:t>has limited activity against HIV-1 and </a:t>
            </a:r>
            <a:r>
              <a:rPr lang="en-US" sz="1800" dirty="0" err="1">
                <a:latin typeface="Corbel" charset="0"/>
                <a:ea typeface="Corbel" charset="0"/>
                <a:cs typeface="Corbel" charset="0"/>
              </a:rPr>
              <a:t>SIVmac</a:t>
            </a:r>
            <a:r>
              <a:rPr lang="en-US" sz="1800" dirty="0">
                <a:latin typeface="Corbel" charset="0"/>
                <a:ea typeface="Corbel" charset="0"/>
                <a:cs typeface="Corbel" charset="0"/>
              </a:rPr>
              <a:t>, but shows  greater activity against HIV-2 </a:t>
            </a:r>
            <a:r>
              <a:rPr lang="en-US" sz="1600" dirty="0" err="1">
                <a:solidFill>
                  <a:schemeClr val="tx2"/>
                </a:solidFill>
                <a:latin typeface="Corbel" charset="0"/>
                <a:ea typeface="Corbel" charset="0"/>
                <a:cs typeface="Corbel" charset="0"/>
              </a:rPr>
              <a:t>Ylinen</a:t>
            </a:r>
            <a:r>
              <a:rPr lang="en-US" sz="1600" dirty="0">
                <a:solidFill>
                  <a:schemeClr val="tx2"/>
                </a:solidFill>
                <a:latin typeface="Corbel" charset="0"/>
                <a:ea typeface="Corbel" charset="0"/>
                <a:cs typeface="Corbel" charset="0"/>
              </a:rPr>
              <a:t> JVI 2005</a:t>
            </a:r>
            <a:endParaRPr lang="en-US" sz="1800" dirty="0">
              <a:solidFill>
                <a:schemeClr val="tx2"/>
              </a:solidFill>
              <a:ea typeface="Corbel" charset="0"/>
              <a:cs typeface="Corbel" charset="0"/>
            </a:endParaRPr>
          </a:p>
          <a:p>
            <a:r>
              <a:rPr lang="en-US" sz="1800" dirty="0">
                <a:ea typeface="Corbel" charset="0"/>
                <a:cs typeface="Corbel" charset="0"/>
              </a:rPr>
              <a:t>More potent interactions between TRIM5</a:t>
            </a:r>
            <a:r>
              <a:rPr lang="en-US" sz="1800" dirty="0">
                <a:ea typeface="Symbol" charset="2"/>
                <a:cs typeface="Symbol" charset="2"/>
              </a:rPr>
              <a:t>a</a:t>
            </a:r>
            <a:r>
              <a:rPr lang="en-US" sz="1800" dirty="0">
                <a:ea typeface="Corbel" charset="0"/>
                <a:cs typeface="Corbel" charset="0"/>
              </a:rPr>
              <a:t>  SPRY domain and capsid lead to increased Type I IFN production </a:t>
            </a:r>
            <a:r>
              <a:rPr lang="en-US" sz="1600" dirty="0" err="1">
                <a:solidFill>
                  <a:schemeClr val="tx2"/>
                </a:solidFill>
                <a:ea typeface="Corbel" charset="0"/>
                <a:cs typeface="Corbel" charset="0"/>
              </a:rPr>
              <a:t>Pertel</a:t>
            </a:r>
            <a:r>
              <a:rPr lang="en-US" sz="1600" dirty="0">
                <a:solidFill>
                  <a:schemeClr val="tx2"/>
                </a:solidFill>
                <a:ea typeface="Corbel" charset="0"/>
                <a:cs typeface="Corbel" charset="0"/>
              </a:rPr>
              <a:t>, Nature 2011</a:t>
            </a:r>
          </a:p>
          <a:p>
            <a:r>
              <a:rPr lang="en-US" sz="1800" dirty="0">
                <a:ea typeface="Corbel" charset="0"/>
                <a:cs typeface="Corbel" charset="0"/>
              </a:rPr>
              <a:t>HIV-2 capsid sequences, containing 3 prolines (“PPP”), are associated with low viral load and strong gag-specific CTL, as well as increased TRIM5</a:t>
            </a:r>
            <a:r>
              <a:rPr lang="en-US" sz="1800" dirty="0">
                <a:ea typeface="Symbol" charset="2"/>
                <a:cs typeface="Symbol" charset="2"/>
              </a:rPr>
              <a:t>a</a:t>
            </a:r>
            <a:r>
              <a:rPr lang="en-US" sz="1800" dirty="0">
                <a:ea typeface="Corbel" charset="0"/>
                <a:cs typeface="Corbel" charset="0"/>
              </a:rPr>
              <a:t> susceptibility </a:t>
            </a:r>
            <a:r>
              <a:rPr lang="en-US" sz="1600" dirty="0">
                <a:solidFill>
                  <a:schemeClr val="tx2"/>
                </a:solidFill>
                <a:ea typeface="Corbel" charset="0"/>
                <a:cs typeface="Corbel" charset="0"/>
              </a:rPr>
              <a:t>Onyango, Vaccine, 2010 </a:t>
            </a:r>
          </a:p>
          <a:p>
            <a:r>
              <a:rPr lang="en-US" sz="1800" dirty="0">
                <a:ea typeface="Corbel" charset="0"/>
                <a:cs typeface="Corbel" charset="0"/>
              </a:rPr>
              <a:t>Long peptides containing the HIV-2 PPP sequence are more efficiently digested by the proteasome to the “protective” peptide 46 (MHR) epitope </a:t>
            </a:r>
            <a:r>
              <a:rPr lang="en-US" sz="1600" dirty="0" err="1">
                <a:solidFill>
                  <a:schemeClr val="tx2"/>
                </a:solidFill>
                <a:ea typeface="Corbel" charset="0"/>
                <a:cs typeface="Corbel" charset="0"/>
              </a:rPr>
              <a:t>Jallow</a:t>
            </a:r>
            <a:r>
              <a:rPr lang="en-US" sz="1600" dirty="0">
                <a:solidFill>
                  <a:schemeClr val="tx2"/>
                </a:solidFill>
                <a:ea typeface="Corbel" charset="0"/>
                <a:cs typeface="Corbel" charset="0"/>
              </a:rPr>
              <a:t>, EJI, 2015</a:t>
            </a:r>
            <a:endParaRPr lang="en-US" sz="1800" dirty="0">
              <a:solidFill>
                <a:schemeClr val="tx2"/>
              </a:solidFill>
              <a:ea typeface="Corbel" charset="0"/>
              <a:cs typeface="Corbel" charset="0"/>
            </a:endParaRPr>
          </a:p>
          <a:p>
            <a:r>
              <a:rPr lang="en-US" sz="1800" i="1" dirty="0">
                <a:ea typeface="Corbel" charset="0"/>
                <a:cs typeface="Corbel" charset="0"/>
              </a:rPr>
              <a:t>Are distinct combinations of polymorphic capsid and TRIM5</a:t>
            </a:r>
            <a:r>
              <a:rPr lang="en-US" sz="1800" i="1" dirty="0">
                <a:ea typeface="Symbol" charset="2"/>
                <a:cs typeface="Symbol" charset="2"/>
              </a:rPr>
              <a:t>a</a:t>
            </a:r>
            <a:r>
              <a:rPr lang="en-US" sz="1800" i="1" dirty="0">
                <a:ea typeface="Corbel" charset="0"/>
                <a:cs typeface="Corbel" charset="0"/>
              </a:rPr>
              <a:t> associated with potent binding, </a:t>
            </a:r>
            <a:r>
              <a:rPr lang="en-US" sz="1800" i="1" dirty="0" err="1">
                <a:ea typeface="Corbel" charset="0"/>
                <a:cs typeface="Corbel" charset="0"/>
              </a:rPr>
              <a:t>proteasomal</a:t>
            </a:r>
            <a:r>
              <a:rPr lang="en-US" sz="1800" i="1" dirty="0">
                <a:ea typeface="Corbel" charset="0"/>
                <a:cs typeface="Corbel" charset="0"/>
              </a:rPr>
              <a:t> digestion of protective epitopes and priming of protective CTL responses?</a:t>
            </a:r>
            <a:endParaRPr lang="en-US" sz="2000" i="1" dirty="0">
              <a:ea typeface="Corbel" charset="0"/>
              <a:cs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194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61481" y="238497"/>
            <a:ext cx="10758791" cy="1016000"/>
          </a:xfrm>
        </p:spPr>
        <p:txBody>
          <a:bodyPr/>
          <a:lstStyle/>
          <a:p>
            <a:pPr eaLnBrk="1" hangingPunct="1"/>
            <a:r>
              <a:rPr lang="en-US" sz="4800" dirty="0">
                <a:ea typeface="ＭＳ Ｐゴシック" charset="0"/>
                <a:cs typeface="ＭＳ Ｐゴシック" charset="0"/>
              </a:rPr>
              <a:t>HIV-2 CTL responses: conclusions</a:t>
            </a:r>
          </a:p>
        </p:txBody>
      </p:sp>
      <p:sp>
        <p:nvSpPr>
          <p:cNvPr id="66560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230778" y="1423310"/>
            <a:ext cx="7756187" cy="5196194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200" dirty="0">
                <a:ea typeface="ＭＳ Ｐゴシック" charset="0"/>
                <a:cs typeface="Corbel Regular" charset="0"/>
              </a:rPr>
              <a:t>HIV-2 provides an important human model of control of a potentially pathogenic retrovirus, potentially equivalent to HIV “functional cure”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>
                <a:ea typeface="ＭＳ Ｐゴシック" charset="0"/>
                <a:cs typeface="Corbel Regular" charset="0"/>
              </a:rPr>
              <a:t>“Non-progression” has clear immune correlates: good quality CD4+ T-cell help, high magnitude, early-differentiated  CD8+ T-cell responses, but NOT broadly </a:t>
            </a:r>
            <a:r>
              <a:rPr lang="en-US" sz="2200" dirty="0" err="1">
                <a:ea typeface="ＭＳ Ｐゴシック" charset="0"/>
                <a:cs typeface="Corbel Regular" charset="0"/>
              </a:rPr>
              <a:t>neutralising</a:t>
            </a:r>
            <a:r>
              <a:rPr lang="en-US" sz="2200" dirty="0">
                <a:ea typeface="ＭＳ Ｐゴシック" charset="0"/>
                <a:cs typeface="Corbel Regular" charset="0"/>
              </a:rPr>
              <a:t> antibody responses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>
                <a:ea typeface="ＭＳ Ｐゴシック" charset="0"/>
                <a:cs typeface="Corbel Regular" charset="0"/>
              </a:rPr>
              <a:t>Control of </a:t>
            </a:r>
            <a:r>
              <a:rPr lang="en-US" sz="2200" dirty="0" err="1">
                <a:ea typeface="ＭＳ Ｐゴシック" charset="0"/>
                <a:cs typeface="Corbel Regular" charset="0"/>
              </a:rPr>
              <a:t>viraemia</a:t>
            </a:r>
            <a:r>
              <a:rPr lang="en-US" sz="2200" dirty="0">
                <a:ea typeface="ＭＳ Ｐゴシック" charset="0"/>
                <a:cs typeface="Corbel Regular" charset="0"/>
              </a:rPr>
              <a:t> is strongly associated with CD8+  T-cell responses to gag, notably a highly conserved (MHR) region in the capsid protein 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>
                <a:ea typeface="ＭＳ Ｐゴシック" charset="0"/>
                <a:cs typeface="Corbel Regular" charset="0"/>
              </a:rPr>
              <a:t>T-cells responding to this region are polyfunctional, able to proliferate and show unusually high functional avidity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>
                <a:ea typeface="ＭＳ Ｐゴシック" charset="0"/>
                <a:cs typeface="Corbel Regular" charset="0"/>
              </a:rPr>
              <a:t>They are maintained at high levels in the absence of detectable plasma virus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dirty="0">
                <a:ea typeface="ＭＳ Ｐゴシック" charset="0"/>
                <a:cs typeface="Corbel Regular" charset="0"/>
              </a:rPr>
              <a:t>They also show potent suppression of HIV-2 replication </a:t>
            </a:r>
            <a:r>
              <a:rPr lang="en-US" sz="2200" i="1" dirty="0">
                <a:ea typeface="ＭＳ Ｐゴシック" charset="0"/>
                <a:cs typeface="Corbel Regular" charset="0"/>
              </a:rPr>
              <a:t>in vitro, </a:t>
            </a:r>
            <a:r>
              <a:rPr lang="en-US" sz="2200" dirty="0">
                <a:ea typeface="ＭＳ Ｐゴシック" charset="0"/>
                <a:cs typeface="Corbel Regular" charset="0"/>
              </a:rPr>
              <a:t>with limited selection of escape variants</a:t>
            </a:r>
          </a:p>
        </p:txBody>
      </p:sp>
      <p:pic>
        <p:nvPicPr>
          <p:cNvPr id="104452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371" y="1423310"/>
            <a:ext cx="3615482" cy="4899670"/>
          </a:xfrm>
          <a:noFill/>
          <a:ln w="22225">
            <a:solidFill>
              <a:srgbClr val="8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848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03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625774" y="159726"/>
            <a:ext cx="8915400" cy="78266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6600" dirty="0"/>
              <a:t>Acknowledgements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792" y="1020331"/>
            <a:ext cx="2965283" cy="5913515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en-US" sz="1900" b="1" dirty="0">
                <a:solidFill>
                  <a:srgbClr val="C00000"/>
                </a:solidFill>
              </a:rPr>
              <a:t>Oxford University</a:t>
            </a:r>
            <a:r>
              <a:rPr lang="en-US" altLang="en-US" sz="1700" b="1" dirty="0">
                <a:solidFill>
                  <a:srgbClr val="D9574E"/>
                </a:solidFill>
              </a:rPr>
              <a:t>	</a:t>
            </a:r>
            <a:r>
              <a:rPr lang="en-US" altLang="en-US" sz="1700" b="1" dirty="0">
                <a:solidFill>
                  <a:srgbClr val="FF0000"/>
                </a:solidFill>
              </a:rPr>
              <a:t>	</a:t>
            </a:r>
            <a:endParaRPr lang="en-US" altLang="en-US" sz="1700" dirty="0"/>
          </a:p>
          <a:p>
            <a:pPr lvl="1">
              <a:lnSpc>
                <a:spcPct val="90000"/>
              </a:lnSpc>
            </a:pPr>
            <a:r>
              <a:rPr lang="en-US" altLang="en-US" sz="1500" dirty="0">
                <a:ea typeface="ＭＳ Ｐゴシック" charset="-128"/>
              </a:rPr>
              <a:t>Sophie Andrews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500" dirty="0">
                <a:ea typeface="ＭＳ Ｐゴシック" charset="-128"/>
              </a:rPr>
              <a:t>Glenn Wong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500" dirty="0">
                <a:ea typeface="ＭＳ Ｐゴシック" charset="-128"/>
              </a:rPr>
              <a:t>Kat James</a:t>
            </a:r>
          </a:p>
          <a:p>
            <a:pPr lvl="1">
              <a:lnSpc>
                <a:spcPct val="90000"/>
              </a:lnSpc>
            </a:pPr>
            <a:r>
              <a:rPr lang="en-US" sz="1600" dirty="0" err="1">
                <a:solidFill>
                  <a:srgbClr val="262626"/>
                </a:solidFill>
                <a:latin typeface="Corbel" charset="0"/>
                <a:ea typeface="Corbel" charset="0"/>
                <a:cs typeface="Corbel" charset="0"/>
              </a:rPr>
              <a:t>Shmona</a:t>
            </a:r>
            <a:r>
              <a:rPr lang="en-US" sz="1600" dirty="0">
                <a:solidFill>
                  <a:srgbClr val="262626"/>
                </a:solidFill>
                <a:latin typeface="Corbel" charset="0"/>
                <a:ea typeface="Corbel" charset="0"/>
                <a:cs typeface="Corbel" charset="0"/>
              </a:rPr>
              <a:t> Simpson</a:t>
            </a:r>
            <a:endParaRPr lang="en-US" sz="1600" dirty="0">
              <a:latin typeface="Corbel" charset="0"/>
              <a:ea typeface="Corbel" charset="0"/>
              <a:cs typeface="Corbel" charset="0"/>
            </a:endParaRPr>
          </a:p>
          <a:p>
            <a:pPr lvl="1">
              <a:lnSpc>
                <a:spcPct val="90000"/>
              </a:lnSpc>
            </a:pPr>
            <a:r>
              <a:rPr lang="en-US" altLang="en-US" sz="1500" dirty="0">
                <a:ea typeface="ＭＳ Ｐゴシック" charset="-128"/>
              </a:rPr>
              <a:t>Michael Boswell</a:t>
            </a:r>
          </a:p>
          <a:p>
            <a:pPr lvl="1">
              <a:lnSpc>
                <a:spcPct val="90000"/>
              </a:lnSpc>
            </a:pPr>
            <a:r>
              <a:rPr lang="en-US" altLang="en-US" sz="1500" dirty="0">
                <a:ea typeface="ＭＳ Ｐゴシック" charset="-128"/>
              </a:rPr>
              <a:t>Eirini </a:t>
            </a:r>
            <a:r>
              <a:rPr lang="en-US" altLang="en-US" sz="1500" dirty="0" err="1">
                <a:ea typeface="ＭＳ Ｐゴシック" charset="-128"/>
              </a:rPr>
              <a:t>Moysi</a:t>
            </a:r>
            <a:endParaRPr lang="en-US" altLang="en-US" sz="1500" dirty="0">
              <a:ea typeface="ＭＳ Ｐゴシック" charset="-128"/>
            </a:endParaRPr>
          </a:p>
          <a:p>
            <a:pPr lvl="1">
              <a:lnSpc>
                <a:spcPct val="90000"/>
              </a:lnSpc>
            </a:pPr>
            <a:r>
              <a:rPr lang="en-US" altLang="en-US" sz="1500" dirty="0" err="1">
                <a:ea typeface="ＭＳ Ｐゴシック" charset="-128"/>
              </a:rPr>
              <a:t>Sabelle</a:t>
            </a:r>
            <a:r>
              <a:rPr lang="en-US" altLang="en-US" sz="1500" dirty="0">
                <a:ea typeface="ＭＳ Ｐゴシック" charset="-128"/>
              </a:rPr>
              <a:t> </a:t>
            </a:r>
            <a:r>
              <a:rPr lang="en-US" altLang="en-US" sz="1500" dirty="0" err="1">
                <a:ea typeface="ＭＳ Ｐゴシック" charset="-128"/>
              </a:rPr>
              <a:t>Jallow</a:t>
            </a:r>
            <a:r>
              <a:rPr lang="en-US" altLang="en-US" sz="1500" dirty="0">
                <a:ea typeface="ＭＳ Ｐゴシック" charset="-128"/>
              </a:rPr>
              <a:t>                   </a:t>
            </a:r>
          </a:p>
          <a:p>
            <a:pPr lvl="1">
              <a:lnSpc>
                <a:spcPct val="90000"/>
              </a:lnSpc>
            </a:pPr>
            <a:r>
              <a:rPr lang="en-US" altLang="en-US" sz="1800" dirty="0">
                <a:ea typeface="ＭＳ Ｐゴシック" charset="-128"/>
              </a:rPr>
              <a:t>Louis-Marie </a:t>
            </a:r>
            <a:r>
              <a:rPr lang="en-US" altLang="en-US" sz="1800" dirty="0" err="1">
                <a:ea typeface="ＭＳ Ｐゴシック" charset="-128"/>
              </a:rPr>
              <a:t>Yindom</a:t>
            </a:r>
            <a:endParaRPr lang="en-US" altLang="en-US" sz="1800" dirty="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500" dirty="0"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422" dirty="0"/>
          </a:p>
          <a:p>
            <a:pPr lvl="1" eaLnBrk="1" hangingPunct="1">
              <a:lnSpc>
                <a:spcPct val="90000"/>
              </a:lnSpc>
            </a:pPr>
            <a:endParaRPr lang="en-US" altLang="en-US" sz="1244" dirty="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244" dirty="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244" dirty="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244" dirty="0"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1244" dirty="0">
              <a:ea typeface="ＭＳ Ｐゴシック" charset="-128"/>
            </a:endParaRPr>
          </a:p>
          <a:p>
            <a:pPr lvl="1">
              <a:lnSpc>
                <a:spcPct val="90000"/>
              </a:lnSpc>
            </a:pPr>
            <a:endParaRPr lang="en-US" altLang="en-US" sz="1244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1800" dirty="0"/>
              <a:t>Tao Dong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Simon Davis</a:t>
            </a:r>
          </a:p>
          <a:p>
            <a:pPr>
              <a:lnSpc>
                <a:spcPct val="90000"/>
              </a:lnSpc>
            </a:pPr>
            <a:r>
              <a:rPr lang="en-US" altLang="en-US" sz="1800" dirty="0" err="1"/>
              <a:t>Benedikt</a:t>
            </a:r>
            <a:r>
              <a:rPr lang="en-US" altLang="en-US" sz="1800" dirty="0"/>
              <a:t> Kessler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Nicola </a:t>
            </a:r>
            <a:r>
              <a:rPr lang="en-US" altLang="en-US" sz="1800" dirty="0" err="1"/>
              <a:t>Ternette</a:t>
            </a:r>
            <a:endParaRPr lang="en-US" altLang="en-US" sz="1800" dirty="0"/>
          </a:p>
          <a:p>
            <a:pPr>
              <a:lnSpc>
                <a:spcPct val="90000"/>
              </a:lnSpc>
            </a:pPr>
            <a:r>
              <a:rPr lang="en-US" altLang="en-US" sz="1800" dirty="0" err="1"/>
              <a:t>Peijun</a:t>
            </a:r>
            <a:r>
              <a:rPr lang="en-US" altLang="en-US" sz="1800" dirty="0"/>
              <a:t> Zhang</a:t>
            </a:r>
          </a:p>
          <a:p>
            <a:pPr>
              <a:lnSpc>
                <a:spcPct val="90000"/>
              </a:lnSpc>
            </a:pPr>
            <a:r>
              <a:rPr lang="en-US" altLang="en-US" sz="1800" dirty="0"/>
              <a:t>William James</a:t>
            </a:r>
          </a:p>
          <a:p>
            <a:pPr>
              <a:lnSpc>
                <a:spcPct val="90000"/>
              </a:lnSpc>
            </a:pPr>
            <a:endParaRPr lang="en-US" alt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1800" b="1" dirty="0">
                <a:solidFill>
                  <a:srgbClr val="C00000"/>
                </a:solidFill>
              </a:rPr>
              <a:t>University of Hokkaido</a:t>
            </a:r>
          </a:p>
          <a:p>
            <a:pPr>
              <a:lnSpc>
                <a:spcPct val="90000"/>
              </a:lnSpc>
            </a:pPr>
            <a:r>
              <a:rPr lang="en-US" altLang="en-US" sz="1800" dirty="0">
                <a:ea typeface="ＭＳ Ｐゴシック" charset="-128"/>
              </a:rPr>
              <a:t>Kimiko Kuroki</a:t>
            </a:r>
          </a:p>
          <a:p>
            <a:pPr>
              <a:lnSpc>
                <a:spcPct val="90000"/>
              </a:lnSpc>
            </a:pPr>
            <a:r>
              <a:rPr lang="en-US" altLang="en-US" sz="1800" dirty="0" err="1">
                <a:ea typeface="ＭＳ Ｐゴシック" charset="-128"/>
              </a:rPr>
              <a:t>Kengo</a:t>
            </a:r>
            <a:r>
              <a:rPr lang="en-US" altLang="en-US" sz="1800" dirty="0">
                <a:ea typeface="ＭＳ Ｐゴシック" charset="-128"/>
              </a:rPr>
              <a:t> </a:t>
            </a:r>
            <a:r>
              <a:rPr lang="en-US" altLang="en-US" sz="1800" dirty="0" err="1">
                <a:ea typeface="ＭＳ Ｐゴシック" charset="-128"/>
              </a:rPr>
              <a:t>Hirao</a:t>
            </a:r>
            <a:endParaRPr lang="en-US" altLang="en-US" sz="1800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GB" sz="1800" dirty="0" err="1"/>
              <a:t>Toyoyuki</a:t>
            </a:r>
            <a:r>
              <a:rPr lang="en-GB" sz="1800" dirty="0"/>
              <a:t> </a:t>
            </a:r>
            <a:r>
              <a:rPr lang="en-GB" sz="1800" dirty="0" err="1"/>
              <a:t>Ose</a:t>
            </a:r>
            <a:endParaRPr lang="en-US" altLang="en-US" sz="1800" dirty="0">
              <a:ea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en-US" altLang="en-US" sz="1800" dirty="0">
                <a:ea typeface="ＭＳ Ｐゴシック" charset="-128"/>
              </a:rPr>
              <a:t>Katsumi </a:t>
            </a:r>
            <a:r>
              <a:rPr lang="en-US" altLang="en-US" sz="1800" dirty="0" err="1">
                <a:ea typeface="ＭＳ Ｐゴシック" charset="-128"/>
              </a:rPr>
              <a:t>Manaeka</a:t>
            </a:r>
            <a:endParaRPr lang="en-US" altLang="en-US" sz="1644" dirty="0">
              <a:ea typeface="ＭＳ Ｐゴシック" charset="-128"/>
            </a:endParaRPr>
          </a:p>
        </p:txBody>
      </p:sp>
      <p:sp>
        <p:nvSpPr>
          <p:cNvPr id="104453" name="Content Placeholder 5"/>
          <p:cNvSpPr>
            <a:spLocks noGrp="1"/>
          </p:cNvSpPr>
          <p:nvPr>
            <p:ph sz="half" idx="2"/>
          </p:nvPr>
        </p:nvSpPr>
        <p:spPr>
          <a:xfrm>
            <a:off x="3735421" y="1107065"/>
            <a:ext cx="6064386" cy="38644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1900" b="1" dirty="0">
                <a:solidFill>
                  <a:srgbClr val="C00000"/>
                </a:solidFill>
              </a:rPr>
              <a:t>MRC Labs, The Gambia</a:t>
            </a:r>
            <a:r>
              <a:rPr lang="en-US" altLang="en-US" sz="1800" b="1" dirty="0">
                <a:solidFill>
                  <a:srgbClr val="C00000"/>
                </a:solidFill>
              </a:rPr>
              <a:t>	</a:t>
            </a:r>
            <a:r>
              <a:rPr lang="en-US" sz="1900" b="1" dirty="0">
                <a:solidFill>
                  <a:srgbClr val="C00000"/>
                </a:solidFill>
              </a:rPr>
              <a:t>Pasteur </a:t>
            </a:r>
            <a:r>
              <a:rPr lang="en-US" sz="1900" b="1" dirty="0" err="1">
                <a:solidFill>
                  <a:srgbClr val="C00000"/>
                </a:solidFill>
              </a:rPr>
              <a:t>Institute,Paris</a:t>
            </a:r>
            <a:r>
              <a:rPr lang="en-US" altLang="en-US" sz="1900" b="1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en-US" altLang="en-US" sz="1400" dirty="0" err="1">
                <a:ea typeface="ＭＳ Ｐゴシック" charset="-128"/>
              </a:rPr>
              <a:t>Aleks</a:t>
            </a:r>
            <a:r>
              <a:rPr lang="en-US" altLang="en-US" sz="1400" dirty="0">
                <a:ea typeface="ＭＳ Ｐゴシック" charset="-128"/>
              </a:rPr>
              <a:t> </a:t>
            </a:r>
            <a:r>
              <a:rPr lang="en-US" altLang="en-US" sz="1400" dirty="0" err="1">
                <a:ea typeface="ＭＳ Ｐゴシック" charset="-128"/>
              </a:rPr>
              <a:t>Leligdowicz</a:t>
            </a:r>
            <a:r>
              <a:rPr lang="en-US" altLang="en-US" sz="1400" dirty="0">
                <a:ea typeface="ＭＳ Ｐゴシック" charset="-128"/>
              </a:rPr>
              <a:t> 		</a:t>
            </a:r>
            <a:r>
              <a:rPr lang="en-US" sz="1400" dirty="0"/>
              <a:t>Mathieu </a:t>
            </a:r>
            <a:r>
              <a:rPr lang="en-US" sz="1400" dirty="0" err="1"/>
              <a:t>Angin</a:t>
            </a:r>
            <a:r>
              <a:rPr lang="en-US" altLang="en-US" sz="1400" dirty="0">
                <a:ea typeface="ＭＳ Ｐゴシック" charset="-128"/>
              </a:rPr>
              <a:t>	</a:t>
            </a:r>
            <a:endParaRPr lang="en-US" altLang="en-US" sz="1100" dirty="0">
              <a:ea typeface="ＭＳ Ｐゴシック" charset="-128"/>
            </a:endParaRPr>
          </a:p>
          <a:p>
            <a:pPr lvl="1"/>
            <a:r>
              <a:rPr lang="en-US" altLang="en-US" sz="1400" dirty="0">
                <a:ea typeface="ＭＳ Ｐゴシック" charset="-128"/>
              </a:rPr>
              <a:t>Louis-Marie </a:t>
            </a:r>
            <a:r>
              <a:rPr lang="en-US" altLang="en-US" sz="1400" dirty="0" err="1">
                <a:ea typeface="ＭＳ Ｐゴシック" charset="-128"/>
              </a:rPr>
              <a:t>Yindom</a:t>
            </a:r>
            <a:r>
              <a:rPr lang="en-US" altLang="en-US" sz="1400" dirty="0">
                <a:ea typeface="ＭＳ Ｐゴシック" charset="-128"/>
              </a:rPr>
              <a:t>		</a:t>
            </a:r>
            <a:r>
              <a:rPr lang="en-US" sz="1400" dirty="0" err="1"/>
              <a:t>Asier</a:t>
            </a:r>
            <a:r>
              <a:rPr lang="en-US" sz="1400" dirty="0"/>
              <a:t> </a:t>
            </a:r>
            <a:r>
              <a:rPr lang="en-US" sz="1400" dirty="0" err="1"/>
              <a:t>Saez-Cirion</a:t>
            </a:r>
            <a:endParaRPr lang="en-US" altLang="en-US" sz="1400" dirty="0">
              <a:ea typeface="ＭＳ Ｐゴシック" charset="-128"/>
            </a:endParaRPr>
          </a:p>
          <a:p>
            <a:pPr lvl="1"/>
            <a:r>
              <a:rPr lang="en-US" altLang="en-US" sz="1400" dirty="0">
                <a:ea typeface="ＭＳ Ｐゴシック" charset="-128"/>
              </a:rPr>
              <a:t>Matt </a:t>
            </a:r>
            <a:r>
              <a:rPr lang="en-US" altLang="en-US" sz="1400" dirty="0" err="1">
                <a:ea typeface="ＭＳ Ｐゴシック" charset="-128"/>
              </a:rPr>
              <a:t>Cotten</a:t>
            </a:r>
            <a:endParaRPr lang="en-US" altLang="en-US" sz="1400" dirty="0">
              <a:ea typeface="ＭＳ Ｐゴシック" charset="-128"/>
            </a:endParaRPr>
          </a:p>
          <a:p>
            <a:pPr lvl="1"/>
            <a:r>
              <a:rPr lang="en-US" altLang="en-US" sz="1400" dirty="0" err="1">
                <a:ea typeface="ＭＳ Ｐゴシック" charset="-128"/>
              </a:rPr>
              <a:t>Thushan</a:t>
            </a:r>
            <a:r>
              <a:rPr lang="en-US" altLang="en-US" sz="1400" dirty="0">
                <a:ea typeface="ＭＳ Ｐゴシック" charset="-128"/>
              </a:rPr>
              <a:t> de Silva</a:t>
            </a:r>
          </a:p>
          <a:p>
            <a:pPr lvl="1"/>
            <a:r>
              <a:rPr lang="en-US" altLang="en-US" sz="1400" dirty="0">
                <a:ea typeface="ＭＳ Ｐゴシック" charset="-128"/>
              </a:rPr>
              <a:t>Clayton Onyango		</a:t>
            </a:r>
            <a:r>
              <a:rPr lang="fr-FR" sz="1900" b="1" dirty="0">
                <a:solidFill>
                  <a:srgbClr val="C00000"/>
                </a:solidFill>
              </a:rPr>
              <a:t>Hôpital Pitié-Salpêtrière,						Paris</a:t>
            </a:r>
            <a:endParaRPr lang="en-US" altLang="en-US" sz="1400" dirty="0">
              <a:ea typeface="ＭＳ Ｐゴシック" charset="-128"/>
            </a:endParaRPr>
          </a:p>
          <a:p>
            <a:pPr lvl="1"/>
            <a:r>
              <a:rPr lang="en-US" altLang="en-US" sz="1800" dirty="0">
                <a:ea typeface="ＭＳ Ｐゴシック" charset="-128"/>
              </a:rPr>
              <a:t>Hilton Whittle</a:t>
            </a:r>
            <a:r>
              <a:rPr lang="en-US" altLang="en-US" sz="1400" dirty="0">
                <a:solidFill>
                  <a:schemeClr val="bg2"/>
                </a:solidFill>
                <a:ea typeface="ＭＳ Ｐゴシック" charset="-128"/>
              </a:rPr>
              <a:t>	   	</a:t>
            </a:r>
            <a:r>
              <a:rPr lang="en-US" altLang="en-US" sz="1400" dirty="0">
                <a:ea typeface="ＭＳ Ｐゴシック" charset="-128"/>
              </a:rPr>
              <a:t>Victor </a:t>
            </a:r>
            <a:r>
              <a:rPr lang="en-US" altLang="en-US" sz="1400" dirty="0" err="1">
                <a:ea typeface="ＭＳ Ｐゴシック" charset="-128"/>
              </a:rPr>
              <a:t>Appay</a:t>
            </a:r>
            <a:endParaRPr lang="en-US" altLang="en-US" sz="1400" dirty="0">
              <a:solidFill>
                <a:schemeClr val="bg2"/>
              </a:solidFill>
              <a:ea typeface="ＭＳ Ｐゴシック" charset="-128"/>
            </a:endParaRPr>
          </a:p>
          <a:p>
            <a:pPr lvl="1"/>
            <a:r>
              <a:rPr lang="en-US" altLang="en-US" sz="1400" dirty="0">
                <a:ea typeface="ＭＳ Ｐゴシック" charset="-128"/>
              </a:rPr>
              <a:t>Marianne van der Sande	</a:t>
            </a:r>
            <a:r>
              <a:rPr lang="en-US" sz="1400" dirty="0"/>
              <a:t>Laura </a:t>
            </a:r>
            <a:r>
              <a:rPr lang="en-US" sz="1400" dirty="0" err="1"/>
              <a:t>Papagno</a:t>
            </a:r>
            <a:r>
              <a:rPr lang="en-US" sz="1400" dirty="0"/>
              <a:t> </a:t>
            </a:r>
            <a:endParaRPr lang="en-US" sz="1400" dirty="0">
              <a:ea typeface="ＭＳ Ｐゴシック" charset="-128"/>
            </a:endParaRPr>
          </a:p>
          <a:p>
            <a:pPr lvl="1"/>
            <a:r>
              <a:rPr lang="en-US" altLang="en-US" sz="1400" dirty="0">
                <a:ea typeface="ＭＳ Ｐゴシック" charset="-128"/>
              </a:rPr>
              <a:t>Steve Kaye</a:t>
            </a:r>
          </a:p>
          <a:p>
            <a:pPr lvl="1"/>
            <a:r>
              <a:rPr lang="en-US" altLang="en-US" sz="1400" dirty="0">
                <a:ea typeface="ＭＳ Ｐゴシック" charset="-128"/>
              </a:rPr>
              <a:t>Samuel </a:t>
            </a:r>
            <a:r>
              <a:rPr lang="en-US" altLang="en-US" sz="1400" dirty="0" err="1">
                <a:ea typeface="ＭＳ Ｐゴシック" charset="-128"/>
              </a:rPr>
              <a:t>Nyamweya</a:t>
            </a:r>
            <a:endParaRPr lang="en-US" altLang="en-US" sz="1400" dirty="0">
              <a:ea typeface="ＭＳ Ｐゴシック" charset="-128"/>
            </a:endParaRPr>
          </a:p>
          <a:p>
            <a:pPr lvl="1"/>
            <a:r>
              <a:rPr lang="en-US" altLang="en-US" sz="1400" dirty="0">
                <a:ea typeface="ＭＳ Ｐゴシック" charset="-128"/>
              </a:rPr>
              <a:t>Tim Vincent</a:t>
            </a:r>
          </a:p>
          <a:p>
            <a:pPr lvl="1"/>
            <a:r>
              <a:rPr lang="en-US" altLang="en-US" sz="1400" dirty="0" err="1">
                <a:ea typeface="ＭＳ Ｐゴシック" charset="-128"/>
              </a:rPr>
              <a:t>Akram</a:t>
            </a:r>
            <a:r>
              <a:rPr lang="en-US" altLang="en-US" sz="1400" dirty="0">
                <a:ea typeface="ＭＳ Ｐゴシック" charset="-128"/>
              </a:rPr>
              <a:t> Zaman</a:t>
            </a:r>
          </a:p>
          <a:p>
            <a:pPr lvl="1"/>
            <a:r>
              <a:rPr lang="en-US" altLang="en-US" sz="1400" dirty="0">
                <a:ea typeface="ＭＳ Ｐゴシック" charset="-128"/>
              </a:rPr>
              <a:t>Hilton Whittle</a:t>
            </a:r>
            <a:endParaRPr lang="en-US" altLang="en-US" sz="1800" b="1" dirty="0">
              <a:solidFill>
                <a:schemeClr val="accent2"/>
              </a:solidFill>
            </a:endParaRPr>
          </a:p>
          <a:p>
            <a:pPr lvl="1"/>
            <a:endParaRPr lang="en-GB" altLang="zh-CN" sz="1400" dirty="0">
              <a:latin typeface="Corbel" charset="0"/>
              <a:ea typeface="Corbel" charset="0"/>
              <a:cs typeface="Corbel" charset="0"/>
            </a:endParaRPr>
          </a:p>
          <a:p>
            <a:pPr lvl="1"/>
            <a:endParaRPr lang="en-US" altLang="en-US" sz="1400" dirty="0">
              <a:ea typeface="ＭＳ Ｐゴシック" charset="-128"/>
            </a:endParaRPr>
          </a:p>
          <a:p>
            <a:pPr lvl="1"/>
            <a:endParaRPr lang="en-US" altLang="en-US" sz="1400" dirty="0">
              <a:ea typeface="ＭＳ Ｐゴシック" charset="-128"/>
            </a:endParaRPr>
          </a:p>
          <a:p>
            <a:pPr lvl="1"/>
            <a:endParaRPr lang="en-US" altLang="en-US" sz="1400" dirty="0">
              <a:solidFill>
                <a:schemeClr val="bg2"/>
              </a:solidFill>
              <a:ea typeface="ＭＳ Ｐゴシック" charset="-128"/>
            </a:endParaRPr>
          </a:p>
          <a:p>
            <a:pPr lvl="1"/>
            <a:endParaRPr lang="en-US" altLang="en-US" sz="1400" dirty="0">
              <a:solidFill>
                <a:schemeClr val="bg2"/>
              </a:solidFill>
              <a:ea typeface="ＭＳ Ｐゴシック" charset="-128"/>
            </a:endParaRPr>
          </a:p>
          <a:p>
            <a:pPr lvl="1"/>
            <a:endParaRPr lang="en-US" altLang="en-US" sz="1400" b="1" dirty="0">
              <a:solidFill>
                <a:schemeClr val="bg2"/>
              </a:solidFill>
              <a:ea typeface="ＭＳ Ｐゴシック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807" y="2769640"/>
            <a:ext cx="1482733" cy="19439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99149" y="5134929"/>
            <a:ext cx="2588652" cy="1159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78" b="1" dirty="0">
                <a:solidFill>
                  <a:srgbClr val="C00000"/>
                </a:solidFill>
                <a:latin typeface="Corbel" charset="0"/>
                <a:ea typeface="Corbel" charset="0"/>
                <a:cs typeface="Corbel" charset="0"/>
              </a:rPr>
              <a:t>University of Lund</a:t>
            </a:r>
          </a:p>
          <a:p>
            <a:r>
              <a:rPr lang="en-US" sz="1778" dirty="0" err="1">
                <a:solidFill>
                  <a:srgbClr val="262626"/>
                </a:solidFill>
                <a:latin typeface="Corbel" charset="0"/>
                <a:ea typeface="Corbel" charset="0"/>
                <a:cs typeface="Corbel" charset="0"/>
              </a:rPr>
              <a:t>Joakim</a:t>
            </a:r>
            <a:r>
              <a:rPr lang="en-US" sz="1778" dirty="0">
                <a:solidFill>
                  <a:srgbClr val="262626"/>
                </a:solidFill>
                <a:latin typeface="Corbel" charset="0"/>
                <a:ea typeface="Corbel" charset="0"/>
                <a:cs typeface="Corbel" charset="0"/>
              </a:rPr>
              <a:t>  </a:t>
            </a:r>
            <a:r>
              <a:rPr lang="en-US" sz="1778" dirty="0" err="1">
                <a:solidFill>
                  <a:srgbClr val="262626"/>
                </a:solidFill>
                <a:latin typeface="Corbel" charset="0"/>
                <a:ea typeface="Corbel" charset="0"/>
                <a:cs typeface="Corbel" charset="0"/>
              </a:rPr>
              <a:t>Esbjornsson</a:t>
            </a:r>
            <a:endParaRPr lang="en-US" sz="1778" dirty="0">
              <a:solidFill>
                <a:srgbClr val="262626"/>
              </a:solidFill>
              <a:latin typeface="Corbel" charset="0"/>
              <a:ea typeface="Corbel" charset="0"/>
              <a:cs typeface="Corbel" charset="0"/>
            </a:endParaRPr>
          </a:p>
          <a:p>
            <a:r>
              <a:rPr lang="en-US" sz="1778" dirty="0" err="1">
                <a:solidFill>
                  <a:srgbClr val="262626"/>
                </a:solidFill>
                <a:latin typeface="Corbel" charset="0"/>
                <a:ea typeface="Corbel" charset="0"/>
                <a:cs typeface="Corbel" charset="0"/>
              </a:rPr>
              <a:t>Patrik</a:t>
            </a:r>
            <a:r>
              <a:rPr lang="en-US" sz="1778" dirty="0">
                <a:solidFill>
                  <a:srgbClr val="262626"/>
                </a:solidFill>
                <a:latin typeface="Corbel" charset="0"/>
                <a:ea typeface="Corbel" charset="0"/>
                <a:cs typeface="Corbel" charset="0"/>
              </a:rPr>
              <a:t> </a:t>
            </a:r>
            <a:r>
              <a:rPr lang="en-US" sz="1778" dirty="0" err="1">
                <a:solidFill>
                  <a:srgbClr val="262626"/>
                </a:solidFill>
                <a:latin typeface="Corbel" charset="0"/>
                <a:ea typeface="Corbel" charset="0"/>
                <a:cs typeface="Corbel" charset="0"/>
              </a:rPr>
              <a:t>Medstrand</a:t>
            </a:r>
            <a:endParaRPr lang="en-US" sz="1778" dirty="0">
              <a:latin typeface="Corbel" charset="0"/>
              <a:ea typeface="Corbel" charset="0"/>
              <a:cs typeface="Corbel" charset="0"/>
            </a:endParaRPr>
          </a:p>
          <a:p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430" y="2976806"/>
            <a:ext cx="1190333" cy="1431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475" y="5123314"/>
            <a:ext cx="1900447" cy="1560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4454" y="4325234"/>
            <a:ext cx="180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 err="1">
                <a:ea typeface="ＭＳ Ｐゴシック" charset="-128"/>
              </a:rPr>
              <a:t>Aleks</a:t>
            </a:r>
            <a:r>
              <a:rPr lang="en-US" altLang="en-US" dirty="0">
                <a:ea typeface="ＭＳ Ｐゴシック" charset="-128"/>
              </a:rPr>
              <a:t> </a:t>
            </a:r>
            <a:r>
              <a:rPr lang="en-US" altLang="en-US" dirty="0" err="1">
                <a:ea typeface="ＭＳ Ｐゴシック" charset="-128"/>
              </a:rPr>
              <a:t>Leligdowicz</a:t>
            </a:r>
            <a:endParaRPr lang="en-US" altLang="en-US" dirty="0">
              <a:ea typeface="ＭＳ Ｐゴシック" charset="-128"/>
            </a:endParaRPr>
          </a:p>
          <a:p>
            <a:r>
              <a:rPr lang="en-US" dirty="0" err="1">
                <a:ea typeface="ＭＳ Ｐゴシック" charset="-128"/>
              </a:rPr>
              <a:t>Thushan</a:t>
            </a:r>
            <a:r>
              <a:rPr lang="en-US" dirty="0">
                <a:ea typeface="ＭＳ Ｐゴシック" charset="-128"/>
              </a:rPr>
              <a:t> de Silva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925116" y="5582489"/>
            <a:ext cx="18257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Microsoft Research</a:t>
            </a:r>
          </a:p>
          <a:p>
            <a:r>
              <a:rPr lang="en-US" sz="1600" dirty="0"/>
              <a:t>Jonathan Carlson</a:t>
            </a:r>
          </a:p>
        </p:txBody>
      </p:sp>
    </p:spTree>
    <p:extLst>
      <p:ext uri="{BB962C8B-B14F-4D97-AF65-F5344CB8AC3E}">
        <p14:creationId xmlns:p14="http://schemas.microsoft.com/office/powerpoint/2010/main" val="1495275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conflicts of interest to declare</a:t>
            </a:r>
          </a:p>
        </p:txBody>
      </p:sp>
    </p:spTree>
    <p:extLst>
      <p:ext uri="{BB962C8B-B14F-4D97-AF65-F5344CB8AC3E}">
        <p14:creationId xmlns:p14="http://schemas.microsoft.com/office/powerpoint/2010/main" val="662151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7391"/>
            <a:ext cx="12192000" cy="1066800"/>
          </a:xfrm>
        </p:spPr>
        <p:txBody>
          <a:bodyPr>
            <a:normAutofit fontScale="90000"/>
          </a:bodyPr>
          <a:lstStyle/>
          <a:p>
            <a:r>
              <a:rPr lang="en-GB" dirty="0">
                <a:ea typeface="ＭＳ Ｐゴシック" pitchFamily="-111" charset="-128"/>
                <a:cs typeface="ＭＳ Ｐゴシック" pitchFamily="-111" charset="-128"/>
              </a:rPr>
              <a:t>Virus-specific cytotoxic T-lymphocytes (CTL) clear </a:t>
            </a:r>
            <a:br>
              <a:rPr lang="en-GB" dirty="0">
                <a:ea typeface="ＭＳ Ｐゴシック" pitchFamily="-111" charset="-128"/>
                <a:cs typeface="ＭＳ Ｐゴシック" pitchFamily="-111" charset="-128"/>
              </a:rPr>
            </a:br>
            <a:r>
              <a:rPr lang="en-GB" dirty="0">
                <a:ea typeface="ＭＳ Ｐゴシック" pitchFamily="-111" charset="-128"/>
                <a:cs typeface="ＭＳ Ｐゴシック" pitchFamily="-111" charset="-128"/>
              </a:rPr>
              <a:t>infected cells</a:t>
            </a:r>
            <a:endParaRPr lang="en-US" sz="6000" dirty="0">
              <a:latin typeface="Trebuchet MS" pitchFamily="-111" charset="0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91570" y="1364135"/>
            <a:ext cx="10713493" cy="2496295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800000"/>
                </a:solidFill>
                <a:ea typeface="ＭＳ Ｐゴシック" pitchFamily="-111" charset="-128"/>
                <a:cs typeface="ＭＳ Ｐゴシック" pitchFamily="-111" charset="-128"/>
              </a:rPr>
              <a:t>CD8+ cytotoxic T-lymphocytes (CTL) </a:t>
            </a:r>
            <a:r>
              <a:rPr lang="en-US" sz="1800" dirty="0">
                <a:ea typeface="ＭＳ Ｐゴシック" pitchFamily="-111" charset="-128"/>
                <a:cs typeface="ＭＳ Ｐゴシック" pitchFamily="-111" charset="-128"/>
              </a:rPr>
              <a:t>identify cells expressing foreign material (from pathogens or </a:t>
            </a:r>
            <a:r>
              <a:rPr lang="en-US" sz="1800" dirty="0" err="1">
                <a:ea typeface="ＭＳ Ｐゴシック" pitchFamily="-111" charset="-128"/>
                <a:cs typeface="ＭＳ Ｐゴシック" pitchFamily="-111" charset="-128"/>
              </a:rPr>
              <a:t>tumours</a:t>
            </a:r>
            <a:r>
              <a:rPr lang="en-US" sz="1800" dirty="0">
                <a:ea typeface="ＭＳ Ｐゴシック" pitchFamily="-111" charset="-128"/>
                <a:cs typeface="ＭＳ Ｐゴシック" pitchFamily="-111" charset="-128"/>
              </a:rPr>
              <a:t>), processed as small fragments of protein (8-11 amino acids in length), presented on the surface of the infected cell by </a:t>
            </a:r>
            <a:r>
              <a:rPr lang="en-US" sz="1800" b="1" dirty="0">
                <a:solidFill>
                  <a:srgbClr val="800000"/>
                </a:solidFill>
                <a:ea typeface="ＭＳ Ｐゴシック" pitchFamily="-111" charset="-128"/>
                <a:cs typeface="ＭＳ Ｐゴシック" pitchFamily="-111" charset="-128"/>
              </a:rPr>
              <a:t>HLA class I molecules</a:t>
            </a:r>
          </a:p>
          <a:p>
            <a:r>
              <a:rPr lang="en-US" sz="1800" dirty="0">
                <a:ea typeface="ＭＳ Ｐゴシック" pitchFamily="-111" charset="-128"/>
                <a:cs typeface="ＭＳ Ｐゴシック" pitchFamily="-111" charset="-128"/>
              </a:rPr>
              <a:t>Different HLA class I molecules are able to present peptides with different characteristics:                                    a set of three distinct HLA class I molecules (A, B &amp; C) is inherited from each parent</a:t>
            </a:r>
          </a:p>
          <a:p>
            <a:r>
              <a:rPr lang="en-US" sz="1800" dirty="0">
                <a:ea typeface="ＭＳ Ｐゴシック" pitchFamily="-111" charset="-128"/>
                <a:cs typeface="ＭＳ Ｐゴシック" pitchFamily="-111" charset="-128"/>
              </a:rPr>
              <a:t>These proteins can come from any part of a pathogen, so include the more conserved structural and functional internal proteins (whereas antibody recognition is largely limited to surface proteins)</a:t>
            </a:r>
          </a:p>
          <a:p>
            <a:r>
              <a:rPr lang="en-US" sz="1800" dirty="0">
                <a:ea typeface="ＭＳ Ｐゴシック" pitchFamily="-111" charset="-128"/>
                <a:cs typeface="ＭＳ Ｐゴシック" pitchFamily="-111" charset="-128"/>
              </a:rPr>
              <a:t>Recognition triggers the release of soluble anti-viral factors and the death of the infected cell</a:t>
            </a:r>
          </a:p>
          <a:p>
            <a:endParaRPr lang="en-US" sz="1600" dirty="0"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4506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6717" y="3924858"/>
            <a:ext cx="2506133" cy="272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1" name="Line 6"/>
          <p:cNvSpPr>
            <a:spLocks noChangeShapeType="1"/>
          </p:cNvSpPr>
          <p:nvPr/>
        </p:nvSpPr>
        <p:spPr bwMode="auto">
          <a:xfrm flipV="1">
            <a:off x="4470400" y="4125106"/>
            <a:ext cx="3318933" cy="105977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2" name="Line 7"/>
          <p:cNvSpPr>
            <a:spLocks noChangeShapeType="1"/>
          </p:cNvSpPr>
          <p:nvPr/>
        </p:nvSpPr>
        <p:spPr bwMode="auto">
          <a:xfrm flipV="1">
            <a:off x="4470401" y="5562600"/>
            <a:ext cx="3318933" cy="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3" name="Line 8"/>
          <p:cNvSpPr>
            <a:spLocks noChangeShapeType="1"/>
          </p:cNvSpPr>
          <p:nvPr/>
        </p:nvSpPr>
        <p:spPr bwMode="auto">
          <a:xfrm>
            <a:off x="4470401" y="5715000"/>
            <a:ext cx="3183467" cy="91440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4" name="Rectangle 9"/>
          <p:cNvSpPr>
            <a:spLocks noChangeArrowheads="1"/>
          </p:cNvSpPr>
          <p:nvPr/>
        </p:nvSpPr>
        <p:spPr bwMode="auto">
          <a:xfrm>
            <a:off x="4491519" y="3926076"/>
            <a:ext cx="2104743" cy="64633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2E087A"/>
                </a:solidFill>
              </a:rPr>
              <a:t>Cytokines – soluble anti-viral factors</a:t>
            </a:r>
            <a:endParaRPr lang="en-US" dirty="0">
              <a:solidFill>
                <a:srgbClr val="2E087A"/>
              </a:solidFill>
            </a:endParaRPr>
          </a:p>
        </p:txBody>
      </p:sp>
      <p:sp>
        <p:nvSpPr>
          <p:cNvPr id="45065" name="Rectangle 10"/>
          <p:cNvSpPr>
            <a:spLocks noChangeArrowheads="1"/>
          </p:cNvSpPr>
          <p:nvPr/>
        </p:nvSpPr>
        <p:spPr bwMode="auto">
          <a:xfrm>
            <a:off x="6174274" y="4575035"/>
            <a:ext cx="2861096" cy="92333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2E087A"/>
                </a:solidFill>
              </a:rPr>
              <a:t>CC- </a:t>
            </a:r>
            <a:r>
              <a:rPr lang="en-GB" dirty="0" err="1">
                <a:solidFill>
                  <a:srgbClr val="2E087A"/>
                </a:solidFill>
              </a:rPr>
              <a:t>chemokines</a:t>
            </a:r>
            <a:endParaRPr lang="en-GB" dirty="0">
              <a:solidFill>
                <a:srgbClr val="2E087A"/>
              </a:solidFill>
            </a:endParaRPr>
          </a:p>
          <a:p>
            <a:r>
              <a:rPr lang="en-GB" dirty="0">
                <a:solidFill>
                  <a:srgbClr val="2E087A"/>
                </a:solidFill>
              </a:rPr>
              <a:t>(compete with HIV for </a:t>
            </a:r>
          </a:p>
          <a:p>
            <a:r>
              <a:rPr lang="en-GB" dirty="0">
                <a:solidFill>
                  <a:srgbClr val="2E087A"/>
                </a:solidFill>
              </a:rPr>
              <a:t>the receptor CCR5)</a:t>
            </a:r>
            <a:endParaRPr lang="en-US" dirty="0">
              <a:solidFill>
                <a:srgbClr val="2E087A"/>
              </a:solidFill>
            </a:endParaRPr>
          </a:p>
        </p:txBody>
      </p:sp>
      <p:sp>
        <p:nvSpPr>
          <p:cNvPr id="45066" name="Rectangle 11"/>
          <p:cNvSpPr>
            <a:spLocks noChangeArrowheads="1"/>
          </p:cNvSpPr>
          <p:nvPr/>
        </p:nvSpPr>
        <p:spPr bwMode="auto">
          <a:xfrm>
            <a:off x="6321974" y="5699131"/>
            <a:ext cx="1794787" cy="64633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2E087A"/>
                </a:solidFill>
              </a:rPr>
              <a:t>Cytotoxic factors </a:t>
            </a:r>
          </a:p>
          <a:p>
            <a:r>
              <a:rPr lang="en-GB" dirty="0">
                <a:solidFill>
                  <a:srgbClr val="2E087A"/>
                </a:solidFill>
              </a:rPr>
              <a:t>– kill the cell</a:t>
            </a:r>
            <a:endParaRPr lang="en-US" dirty="0">
              <a:solidFill>
                <a:srgbClr val="2E087A"/>
              </a:solidFill>
            </a:endParaRPr>
          </a:p>
        </p:txBody>
      </p:sp>
      <p:sp>
        <p:nvSpPr>
          <p:cNvPr id="45067" name="Rectangle 12"/>
          <p:cNvSpPr>
            <a:spLocks noChangeArrowheads="1"/>
          </p:cNvSpPr>
          <p:nvPr/>
        </p:nvSpPr>
        <p:spPr bwMode="auto">
          <a:xfrm>
            <a:off x="4572001" y="5867401"/>
            <a:ext cx="2777067" cy="369332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2E087A"/>
                </a:solidFill>
              </a:rPr>
              <a:t> </a:t>
            </a:r>
            <a:endParaRPr lang="en-US">
              <a:solidFill>
                <a:srgbClr val="2E087A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759" y="4402730"/>
            <a:ext cx="2748760" cy="2061570"/>
          </a:xfrm>
        </p:spPr>
      </p:pic>
    </p:spTree>
    <p:extLst>
      <p:ext uri="{BB962C8B-B14F-4D97-AF65-F5344CB8AC3E}">
        <p14:creationId xmlns:p14="http://schemas.microsoft.com/office/powerpoint/2010/main" val="2390584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018"/>
            <a:ext cx="10972800" cy="1143000"/>
          </a:xfrm>
        </p:spPr>
        <p:txBody>
          <a:bodyPr/>
          <a:lstStyle/>
          <a:p>
            <a:r>
              <a:rPr lang="en-US" dirty="0"/>
              <a:t>What makes a good virus-specific CTL response?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3" y="1046748"/>
            <a:ext cx="11538083" cy="4989122"/>
          </a:xfrm>
        </p:spPr>
        <p:txBody>
          <a:bodyPr>
            <a:normAutofit fontScale="92500" lnSpcReduction="10000"/>
          </a:bodyPr>
          <a:lstStyle/>
          <a:p>
            <a:r>
              <a:rPr lang="en-GB" sz="2400" b="1" dirty="0"/>
              <a:t>Acute infections, such as Influenza A (IAV)</a:t>
            </a:r>
          </a:p>
          <a:p>
            <a:pPr lvl="1"/>
            <a:r>
              <a:rPr lang="en-GB" sz="2000" dirty="0"/>
              <a:t>CTL responses target conserved internal proteins, less affected by genetic drift or reassortment, lyse infected cells </a:t>
            </a:r>
            <a:r>
              <a:rPr lang="en-GB" sz="1600" dirty="0">
                <a:solidFill>
                  <a:schemeClr val="tx2"/>
                </a:solidFill>
              </a:rPr>
              <a:t>McMichael Nature 1977</a:t>
            </a:r>
            <a:endParaRPr lang="en-GB" sz="1800" dirty="0">
              <a:solidFill>
                <a:schemeClr val="tx2"/>
              </a:solidFill>
            </a:endParaRPr>
          </a:p>
          <a:p>
            <a:pPr lvl="1"/>
            <a:r>
              <a:rPr lang="en-GB" sz="2000" dirty="0"/>
              <a:t>Magnitude of pre-existing IAV-specific response inversely correlates with duration of symptoms in experimental human infection </a:t>
            </a:r>
            <a:r>
              <a:rPr lang="en-GB" sz="1600" dirty="0">
                <a:solidFill>
                  <a:schemeClr val="tx2"/>
                </a:solidFill>
              </a:rPr>
              <a:t>McMichael NEJM 1983</a:t>
            </a:r>
            <a:endParaRPr lang="en-GB" sz="1800" dirty="0">
              <a:solidFill>
                <a:schemeClr val="tx2"/>
              </a:solidFill>
            </a:endParaRPr>
          </a:p>
          <a:p>
            <a:pPr lvl="1"/>
            <a:r>
              <a:rPr lang="en-GB" sz="2000" dirty="0"/>
              <a:t>Magnitude of pre-existing IAV-nucleoprotein specific CTL response correlates with reduced symptoms in natural seasonal influenza infection </a:t>
            </a:r>
            <a:r>
              <a:rPr lang="en-GB" sz="1600" dirty="0">
                <a:solidFill>
                  <a:schemeClr val="tx2"/>
                </a:solidFill>
              </a:rPr>
              <a:t>Hayward AJRCCM 2015</a:t>
            </a:r>
            <a:endParaRPr lang="en-GB" sz="1800" dirty="0">
              <a:solidFill>
                <a:schemeClr val="tx2"/>
              </a:solidFill>
            </a:endParaRPr>
          </a:p>
          <a:p>
            <a:pPr lvl="1"/>
            <a:r>
              <a:rPr lang="en-GB" sz="2100" dirty="0">
                <a:solidFill>
                  <a:schemeClr val="tx1"/>
                </a:solidFill>
              </a:rPr>
              <a:t>Pre-existing CTL against conserved epitopes provide cross-protection against pandemic (H1N1) and avian (H5N1) ’flu </a:t>
            </a:r>
            <a:r>
              <a:rPr lang="en-GB" sz="1600" dirty="0">
                <a:solidFill>
                  <a:schemeClr val="tx2"/>
                </a:solidFill>
              </a:rPr>
              <a:t>Lee, JCI, 2008 Sridhar, Nature Medicine 2013</a:t>
            </a:r>
          </a:p>
          <a:p>
            <a:r>
              <a:rPr lang="en-GB" sz="2400" b="1" dirty="0">
                <a:solidFill>
                  <a:schemeClr val="tx1"/>
                </a:solidFill>
              </a:rPr>
              <a:t>Chronic infections, such as Cytomegalovirus (CMV)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CTL responses control viral replication in immunocompetent people, but do not prevent re-infection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Millenia of co-evolution of virus and host, multiple viral immune evasion mechanisms 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Modest immunosuppression (e.g. pregnancy) allows asymptomatic viral reactivation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Major immunosuppression (e.g. post transplant, HIV infection) leads to colitis, pneumonitis, retinitis etc.</a:t>
            </a:r>
          </a:p>
          <a:p>
            <a:pPr lvl="1"/>
            <a:r>
              <a:rPr lang="en-GB" sz="2000" dirty="0">
                <a:solidFill>
                  <a:schemeClr val="tx1"/>
                </a:solidFill>
              </a:rPr>
              <a:t>Reactivation post-transplant can be controlled with CTL infusion: efficacy depends on development of corresponding CD4+ T-cell responses </a:t>
            </a:r>
            <a:r>
              <a:rPr lang="en-GB" sz="1600" dirty="0">
                <a:solidFill>
                  <a:schemeClr val="tx2"/>
                </a:solidFill>
              </a:rPr>
              <a:t>Walter, NEJM, 1995</a:t>
            </a:r>
          </a:p>
          <a:p>
            <a:pPr lvl="1"/>
            <a:endParaRPr lang="en-GB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967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24678" y="935931"/>
            <a:ext cx="8775700" cy="5739619"/>
          </a:xfrm>
        </p:spPr>
        <p:txBody>
          <a:bodyPr>
            <a:normAutofit fontScale="85000" lnSpcReduction="20000"/>
          </a:bodyPr>
          <a:lstStyle/>
          <a:p>
            <a:r>
              <a:rPr lang="en-GB" altLang="en-US" sz="2100" dirty="0"/>
              <a:t>CD8+ CTL appear very early following HIV-1 infection as VL falls: kill infected cells, suppress viral replication </a:t>
            </a:r>
          </a:p>
          <a:p>
            <a:r>
              <a:rPr lang="en-GB" altLang="en-US" sz="2100" dirty="0"/>
              <a:t>Inverse correlation between viral load and CTL (tetramer staining), but no relationship between ELISpot responses to HIV peptidome and clinical parameters</a:t>
            </a:r>
          </a:p>
          <a:p>
            <a:r>
              <a:rPr lang="en-GB" altLang="en-US" sz="2100" dirty="0"/>
              <a:t>Certain HLA class I types (HLA-B27, B57, B81)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GB" altLang="en-US" sz="2100" dirty="0"/>
              <a:t>           are consistently associated with:</a:t>
            </a:r>
          </a:p>
          <a:p>
            <a:pPr lvl="1"/>
            <a:r>
              <a:rPr lang="en-GB" altLang="en-US" sz="2100" dirty="0">
                <a:ea typeface="ＭＳ Ｐゴシック" charset="-128"/>
              </a:rPr>
              <a:t>low viral set-point </a:t>
            </a:r>
          </a:p>
          <a:p>
            <a:pPr lvl="1"/>
            <a:r>
              <a:rPr lang="en-GB" altLang="en-US" sz="2100" dirty="0">
                <a:ea typeface="ＭＳ Ｐゴシック" charset="-128"/>
              </a:rPr>
              <a:t>delayed progression to AIDS</a:t>
            </a:r>
          </a:p>
          <a:p>
            <a:r>
              <a:rPr lang="en-GB" altLang="en-US" sz="2100" dirty="0"/>
              <a:t>CD8+ T-cell depletion in SIV-infected macaques</a:t>
            </a:r>
          </a:p>
          <a:p>
            <a:pPr lvl="1"/>
            <a:r>
              <a:rPr lang="en-GB" altLang="en-US" sz="2100" dirty="0">
                <a:ea typeface="ＭＳ Ｐゴシック" charset="-128"/>
                <a:sym typeface="Wingdings" charset="2"/>
              </a:rPr>
              <a:t> </a:t>
            </a:r>
            <a:r>
              <a:rPr lang="en-GB" altLang="en-US" sz="2100" dirty="0" err="1">
                <a:ea typeface="ＭＳ Ｐゴシック" charset="-128"/>
                <a:sym typeface="Wingdings" charset="2"/>
              </a:rPr>
              <a:t>viraemia</a:t>
            </a:r>
            <a:r>
              <a:rPr lang="en-GB" altLang="en-US" sz="2100" dirty="0">
                <a:ea typeface="ＭＳ Ｐゴシック" charset="-128"/>
                <a:sym typeface="Wingdings" charset="2"/>
              </a:rPr>
              <a:t> </a:t>
            </a:r>
          </a:p>
          <a:p>
            <a:pPr lvl="1"/>
            <a:r>
              <a:rPr lang="en-GB" altLang="en-US" sz="2100" dirty="0">
                <a:ea typeface="ＭＳ Ｐゴシック" charset="-128"/>
                <a:sym typeface="Wingdings" charset="2"/>
              </a:rPr>
              <a:t></a:t>
            </a:r>
            <a:r>
              <a:rPr lang="en-GB" altLang="en-US" sz="2100" dirty="0">
                <a:ea typeface="ＭＳ Ｐゴシック" charset="-128"/>
              </a:rPr>
              <a:t> CD4 counts</a:t>
            </a:r>
          </a:p>
          <a:p>
            <a:r>
              <a:rPr lang="en-GB" altLang="en-US" sz="2100" dirty="0"/>
              <a:t>CTL drive HIV-1 evolution through escape mutations </a:t>
            </a:r>
          </a:p>
          <a:p>
            <a:pPr lvl="1"/>
            <a:r>
              <a:rPr lang="en-GB" altLang="en-US" sz="2100" dirty="0">
                <a:ea typeface="ＭＳ Ｐゴシック" charset="-128"/>
                <a:sym typeface="Wingdings" charset="2"/>
              </a:rPr>
              <a:t>Interfere with antigen processing/binding to HLA</a:t>
            </a:r>
          </a:p>
          <a:p>
            <a:pPr lvl="1"/>
            <a:r>
              <a:rPr lang="en-GB" altLang="en-US" sz="2100" dirty="0">
                <a:ea typeface="ＭＳ Ｐゴシック" charset="-128"/>
                <a:sym typeface="Wingdings" charset="2"/>
              </a:rPr>
              <a:t> interaction with TCR</a:t>
            </a:r>
          </a:p>
          <a:p>
            <a:pPr lvl="1"/>
            <a:r>
              <a:rPr lang="en-GB" altLang="en-US" sz="2100" dirty="0">
                <a:ea typeface="ＭＳ Ｐゴシック" charset="-128"/>
                <a:sym typeface="Wingdings" charset="2"/>
              </a:rPr>
              <a:t>Leads to HLA-associated “foot-prints” on the virus</a:t>
            </a:r>
          </a:p>
          <a:p>
            <a:r>
              <a:rPr lang="en-GB" altLang="en-US" sz="2100" dirty="0">
                <a:ea typeface="ＭＳ Ｐゴシック" charset="-128"/>
              </a:rPr>
              <a:t>HIV-1 has multiple mechanisms to interfere with CTL killing</a:t>
            </a:r>
          </a:p>
          <a:p>
            <a:pPr lvl="1"/>
            <a:r>
              <a:rPr lang="en-GB" altLang="en-US" sz="2100" dirty="0" err="1">
                <a:ea typeface="ＭＳ Ｐゴシック" charset="-128"/>
              </a:rPr>
              <a:t>Nef</a:t>
            </a:r>
            <a:r>
              <a:rPr lang="en-GB" altLang="en-US" sz="2100" dirty="0">
                <a:ea typeface="ＭＳ Ｐゴシック" charset="-128"/>
              </a:rPr>
              <a:t> down-regulates HLA class I A &amp; B</a:t>
            </a:r>
          </a:p>
          <a:p>
            <a:pPr lvl="1"/>
            <a:r>
              <a:rPr lang="en-GB" altLang="en-US" sz="2100" dirty="0" err="1">
                <a:ea typeface="ＭＳ Ｐゴシック" charset="-128"/>
              </a:rPr>
              <a:t>Vpu</a:t>
            </a:r>
            <a:r>
              <a:rPr lang="en-GB" altLang="en-US" sz="2100" dirty="0">
                <a:ea typeface="ＭＳ Ｐゴシック" charset="-128"/>
              </a:rPr>
              <a:t> down-regulates HLA class I C</a:t>
            </a:r>
          </a:p>
          <a:p>
            <a:pPr lvl="1"/>
            <a:r>
              <a:rPr lang="en-GB" altLang="en-US" sz="2100" dirty="0" err="1">
                <a:ea typeface="ＭＳ Ｐゴシック" charset="-128"/>
              </a:rPr>
              <a:t>Nef</a:t>
            </a:r>
            <a:r>
              <a:rPr lang="en-GB" altLang="en-US" sz="2100" dirty="0">
                <a:ea typeface="ＭＳ Ｐゴシック" charset="-128"/>
              </a:rPr>
              <a:t> also up-regulates  </a:t>
            </a:r>
            <a:r>
              <a:rPr lang="en-GB" altLang="en-US" sz="2100" dirty="0" err="1">
                <a:ea typeface="ＭＳ Ｐゴシック" charset="-128"/>
              </a:rPr>
              <a:t>Fas</a:t>
            </a:r>
            <a:r>
              <a:rPr lang="en-GB" altLang="en-US" sz="2100" dirty="0">
                <a:ea typeface="ＭＳ Ｐゴシック" charset="-128"/>
              </a:rPr>
              <a:t> on cell-surface (CTL killing)</a:t>
            </a:r>
          </a:p>
          <a:p>
            <a:pPr lvl="1"/>
            <a:endParaRPr lang="en-GB" altLang="en-US" sz="1400" dirty="0">
              <a:ea typeface="ＭＳ Ｐゴシック" charset="-128"/>
            </a:endParaRPr>
          </a:p>
          <a:p>
            <a:pPr lvl="4" algn="r">
              <a:buFont typeface="Wingdings" charset="2"/>
              <a:buNone/>
            </a:pPr>
            <a:r>
              <a:rPr lang="en-GB" altLang="en-US" sz="1422" dirty="0">
                <a:ea typeface="ＭＳ Ｐゴシック" charset="-128"/>
              </a:rPr>
              <a:t>			</a:t>
            </a:r>
            <a:r>
              <a:rPr lang="en-GB" altLang="en-US" dirty="0">
                <a:ea typeface="ＭＳ Ｐゴシック" charset="-128"/>
              </a:rPr>
              <a:t>			</a:t>
            </a:r>
          </a:p>
        </p:txBody>
      </p:sp>
      <p:sp>
        <p:nvSpPr>
          <p:cNvPr id="5222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4678" y="91337"/>
            <a:ext cx="11542643" cy="844594"/>
          </a:xfrm>
        </p:spPr>
        <p:txBody>
          <a:bodyPr>
            <a:normAutofit fontScale="90000"/>
          </a:bodyPr>
          <a:lstStyle/>
          <a:p>
            <a:r>
              <a:rPr lang="en-GB" altLang="en-US" sz="4400" dirty="0">
                <a:solidFill>
                  <a:srgbClr val="FF0000"/>
                </a:solidFill>
              </a:rPr>
              <a:t>Cytotoxic T Lymphocytes control HIV-1 replication</a:t>
            </a:r>
            <a:endParaRPr lang="en-GB" altLang="en-US" sz="4400" i="1" dirty="0">
              <a:solidFill>
                <a:srgbClr val="FF0000"/>
              </a:solidFill>
            </a:endParaRPr>
          </a:p>
        </p:txBody>
      </p:sp>
      <p:pic>
        <p:nvPicPr>
          <p:cNvPr id="314482" name="Picture 114" descr="Home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t="5905" r="53740" b="21358"/>
          <a:stretch>
            <a:fillRect/>
          </a:stretch>
        </p:blipFill>
        <p:spPr bwMode="auto">
          <a:xfrm>
            <a:off x="8349340" y="2212584"/>
            <a:ext cx="3304291" cy="36183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924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8264"/>
            <a:ext cx="12192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Appreciation of the role of HIV-specific CTL in HIV immunity over the decades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8108B34B-582D-2244-BE1C-6940530344A7}"/>
              </a:ext>
            </a:extLst>
          </p:cNvPr>
          <p:cNvSpPr/>
          <p:nvPr/>
        </p:nvSpPr>
        <p:spPr>
          <a:xfrm>
            <a:off x="102031" y="5237734"/>
            <a:ext cx="11987937" cy="355214"/>
          </a:xfrm>
          <a:prstGeom prst="rightArrow">
            <a:avLst>
              <a:gd name="adj1" fmla="val 86672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54F764-3BC2-F842-886C-039134E9D00B}"/>
              </a:ext>
            </a:extLst>
          </p:cNvPr>
          <p:cNvSpPr txBox="1"/>
          <p:nvPr/>
        </p:nvSpPr>
        <p:spPr>
          <a:xfrm flipH="1">
            <a:off x="327548" y="5635039"/>
            <a:ext cx="133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Late 1980s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EBFC8-9C00-B74E-ACFF-4CCB7EE98BA7}"/>
              </a:ext>
            </a:extLst>
          </p:cNvPr>
          <p:cNvSpPr txBox="1"/>
          <p:nvPr/>
        </p:nvSpPr>
        <p:spPr>
          <a:xfrm>
            <a:off x="2288275" y="5607066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1990s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2D78E8-4B08-0247-A96E-7F0654C761E8}"/>
              </a:ext>
            </a:extLst>
          </p:cNvPr>
          <p:cNvSpPr/>
          <p:nvPr/>
        </p:nvSpPr>
        <p:spPr>
          <a:xfrm>
            <a:off x="7389080" y="5635039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2000s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322540-858D-C148-A1F8-F021DF296AFB}"/>
              </a:ext>
            </a:extLst>
          </p:cNvPr>
          <p:cNvSpPr/>
          <p:nvPr/>
        </p:nvSpPr>
        <p:spPr>
          <a:xfrm>
            <a:off x="11037781" y="5635039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2010s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CB861-89A2-094D-B6CC-33E28BE2678E}"/>
              </a:ext>
            </a:extLst>
          </p:cNvPr>
          <p:cNvSpPr txBox="1"/>
          <p:nvPr/>
        </p:nvSpPr>
        <p:spPr>
          <a:xfrm>
            <a:off x="0" y="3612609"/>
            <a:ext cx="22882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CTL inhibit HIV-1 replication in vitro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CTL protein targets and peptide epitopes mapped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CF5F17-8097-4649-9D16-5347984CEC8E}"/>
              </a:ext>
            </a:extLst>
          </p:cNvPr>
          <p:cNvSpPr txBox="1"/>
          <p:nvPr/>
        </p:nvSpPr>
        <p:spPr>
          <a:xfrm>
            <a:off x="1271300" y="1044736"/>
            <a:ext cx="20339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CTL able to select HIV-1 escape variants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Appear early in acute HIV-1 infection, coincide with VL fall from peak </a:t>
            </a:r>
            <a:r>
              <a:rPr lang="en-US" dirty="0" err="1"/>
              <a:t>viraemia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9E97A4-931B-2C4E-B663-99D3CBA90480}"/>
              </a:ext>
            </a:extLst>
          </p:cNvPr>
          <p:cNvSpPr txBox="1"/>
          <p:nvPr/>
        </p:nvSpPr>
        <p:spPr>
          <a:xfrm>
            <a:off x="3409143" y="1118993"/>
            <a:ext cx="397993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Tetramers show inverse relationship between CTL numbers and plasma viral load </a:t>
            </a:r>
            <a:r>
              <a:rPr lang="en-US" dirty="0">
                <a:solidFill>
                  <a:srgbClr val="FF0000"/>
                </a:solidFill>
              </a:rPr>
              <a:t>BUT </a:t>
            </a:r>
            <a:r>
              <a:rPr lang="en-US" dirty="0"/>
              <a:t>no relationship between ELISpot responses  to HIV proteome and clinical parameters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CTL responses in blood/cervix of highly exposed uninfected subjects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HLA class I associations with HIV outcome, heterozygote advantage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Viral escape correlates with clinical decline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SIV studies show CTL control in acute and chronic infection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B32068-DAC1-4449-9902-6962E67ABF48}"/>
              </a:ext>
            </a:extLst>
          </p:cNvPr>
          <p:cNvSpPr txBox="1"/>
          <p:nvPr/>
        </p:nvSpPr>
        <p:spPr>
          <a:xfrm>
            <a:off x="7178267" y="1958937"/>
            <a:ext cx="29165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HIV-1 adaptation to host HLA seen at population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HIV genes (</a:t>
            </a:r>
            <a:r>
              <a:rPr lang="en-US" dirty="0" err="1"/>
              <a:t>nef</a:t>
            </a:r>
            <a:r>
              <a:rPr lang="en-US" dirty="0"/>
              <a:t>, </a:t>
            </a:r>
            <a:r>
              <a:rPr lang="en-US" dirty="0" err="1"/>
              <a:t>vpu</a:t>
            </a:r>
            <a:r>
              <a:rPr lang="en-US" dirty="0"/>
              <a:t>) able to downregulate HLA class I, manipulate </a:t>
            </a:r>
            <a:r>
              <a:rPr lang="en-US" dirty="0" err="1"/>
              <a:t>Fas</a:t>
            </a:r>
            <a:r>
              <a:rPr lang="en-US" dirty="0"/>
              <a:t>/</a:t>
            </a:r>
            <a:r>
              <a:rPr lang="en-US" dirty="0" err="1"/>
              <a:t>FasL</a:t>
            </a:r>
            <a:r>
              <a:rPr lang="en-US" dirty="0"/>
              <a:t> expression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HIV-1 CTL show functional impairment, upregulation of inhibitory receptors, exhaustion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C7E18918-8C13-3444-BAF9-1A44BA35EE60}"/>
              </a:ext>
            </a:extLst>
          </p:cNvPr>
          <p:cNvSpPr/>
          <p:nvPr/>
        </p:nvSpPr>
        <p:spPr>
          <a:xfrm>
            <a:off x="10094781" y="2077367"/>
            <a:ext cx="484632" cy="3091426"/>
          </a:xfrm>
          <a:prstGeom prst="downArrow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ADB60B-F026-064D-A567-497AA6FC8A32}"/>
              </a:ext>
            </a:extLst>
          </p:cNvPr>
          <p:cNvSpPr txBox="1"/>
          <p:nvPr/>
        </p:nvSpPr>
        <p:spPr>
          <a:xfrm>
            <a:off x="9205066" y="737562"/>
            <a:ext cx="2916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HIV vaccine trial:</a:t>
            </a:r>
          </a:p>
          <a:p>
            <a:r>
              <a:rPr lang="en-US" dirty="0"/>
              <a:t>CTL-inducing vaccine gives no protection (and may increase susceptibility…)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A3422-BA24-6141-8EDC-561D861A8FE0}"/>
              </a:ext>
            </a:extLst>
          </p:cNvPr>
          <p:cNvSpPr txBox="1"/>
          <p:nvPr/>
        </p:nvSpPr>
        <p:spPr>
          <a:xfrm>
            <a:off x="10920700" y="3242651"/>
            <a:ext cx="1039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bnAbs</a:t>
            </a:r>
            <a:r>
              <a:rPr lang="en-US" dirty="0"/>
              <a:t> are so much cooler….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ABBD609-F734-8E44-9A31-09DDF22F56BC}"/>
              </a:ext>
            </a:extLst>
          </p:cNvPr>
          <p:cNvSpPr/>
          <p:nvPr/>
        </p:nvSpPr>
        <p:spPr>
          <a:xfrm>
            <a:off x="174172" y="1265052"/>
            <a:ext cx="3234972" cy="3510148"/>
          </a:xfrm>
          <a:custGeom>
            <a:avLst/>
            <a:gdLst>
              <a:gd name="connsiteX0" fmla="*/ 0 w 2351315"/>
              <a:gd name="connsiteY0" fmla="*/ 1930400 h 1930400"/>
              <a:gd name="connsiteX1" fmla="*/ 188686 w 2351315"/>
              <a:gd name="connsiteY1" fmla="*/ 1886857 h 1930400"/>
              <a:gd name="connsiteX2" fmla="*/ 246743 w 2351315"/>
              <a:gd name="connsiteY2" fmla="*/ 1857829 h 1930400"/>
              <a:gd name="connsiteX3" fmla="*/ 290286 w 2351315"/>
              <a:gd name="connsiteY3" fmla="*/ 1828800 h 1930400"/>
              <a:gd name="connsiteX4" fmla="*/ 377372 w 2351315"/>
              <a:gd name="connsiteY4" fmla="*/ 1799771 h 1930400"/>
              <a:gd name="connsiteX5" fmla="*/ 420915 w 2351315"/>
              <a:gd name="connsiteY5" fmla="*/ 1770743 h 1930400"/>
              <a:gd name="connsiteX6" fmla="*/ 551543 w 2351315"/>
              <a:gd name="connsiteY6" fmla="*/ 1727200 h 1930400"/>
              <a:gd name="connsiteX7" fmla="*/ 595086 w 2351315"/>
              <a:gd name="connsiteY7" fmla="*/ 1712686 h 1930400"/>
              <a:gd name="connsiteX8" fmla="*/ 638629 w 2351315"/>
              <a:gd name="connsiteY8" fmla="*/ 1683657 h 1930400"/>
              <a:gd name="connsiteX9" fmla="*/ 783772 w 2351315"/>
              <a:gd name="connsiteY9" fmla="*/ 1640114 h 1930400"/>
              <a:gd name="connsiteX10" fmla="*/ 885372 w 2351315"/>
              <a:gd name="connsiteY10" fmla="*/ 1596571 h 1930400"/>
              <a:gd name="connsiteX11" fmla="*/ 943429 w 2351315"/>
              <a:gd name="connsiteY11" fmla="*/ 1567543 h 1930400"/>
              <a:gd name="connsiteX12" fmla="*/ 986972 w 2351315"/>
              <a:gd name="connsiteY12" fmla="*/ 1538514 h 1930400"/>
              <a:gd name="connsiteX13" fmla="*/ 1045029 w 2351315"/>
              <a:gd name="connsiteY13" fmla="*/ 1524000 h 1930400"/>
              <a:gd name="connsiteX14" fmla="*/ 1088572 w 2351315"/>
              <a:gd name="connsiteY14" fmla="*/ 1494971 h 1930400"/>
              <a:gd name="connsiteX15" fmla="*/ 1146629 w 2351315"/>
              <a:gd name="connsiteY15" fmla="*/ 1465943 h 1930400"/>
              <a:gd name="connsiteX16" fmla="*/ 1204686 w 2351315"/>
              <a:gd name="connsiteY16" fmla="*/ 1422400 h 1930400"/>
              <a:gd name="connsiteX17" fmla="*/ 1248229 w 2351315"/>
              <a:gd name="connsiteY17" fmla="*/ 1393371 h 1930400"/>
              <a:gd name="connsiteX18" fmla="*/ 1291772 w 2351315"/>
              <a:gd name="connsiteY18" fmla="*/ 1349829 h 1930400"/>
              <a:gd name="connsiteX19" fmla="*/ 1335315 w 2351315"/>
              <a:gd name="connsiteY19" fmla="*/ 1320800 h 1930400"/>
              <a:gd name="connsiteX20" fmla="*/ 1378858 w 2351315"/>
              <a:gd name="connsiteY20" fmla="*/ 1277257 h 1930400"/>
              <a:gd name="connsiteX21" fmla="*/ 1494972 w 2351315"/>
              <a:gd name="connsiteY21" fmla="*/ 1190171 h 1930400"/>
              <a:gd name="connsiteX22" fmla="*/ 1524000 w 2351315"/>
              <a:gd name="connsiteY22" fmla="*/ 1146629 h 1930400"/>
              <a:gd name="connsiteX23" fmla="*/ 1611086 w 2351315"/>
              <a:gd name="connsiteY23" fmla="*/ 1074057 h 1930400"/>
              <a:gd name="connsiteX24" fmla="*/ 1640115 w 2351315"/>
              <a:gd name="connsiteY24" fmla="*/ 1030514 h 1930400"/>
              <a:gd name="connsiteX25" fmla="*/ 1727200 w 2351315"/>
              <a:gd name="connsiteY25" fmla="*/ 943429 h 1930400"/>
              <a:gd name="connsiteX26" fmla="*/ 1756229 w 2351315"/>
              <a:gd name="connsiteY26" fmla="*/ 899886 h 1930400"/>
              <a:gd name="connsiteX27" fmla="*/ 1843315 w 2351315"/>
              <a:gd name="connsiteY27" fmla="*/ 812800 h 1930400"/>
              <a:gd name="connsiteX28" fmla="*/ 1915886 w 2351315"/>
              <a:gd name="connsiteY28" fmla="*/ 725714 h 1930400"/>
              <a:gd name="connsiteX29" fmla="*/ 1944915 w 2351315"/>
              <a:gd name="connsiteY29" fmla="*/ 682171 h 1930400"/>
              <a:gd name="connsiteX30" fmla="*/ 1988458 w 2351315"/>
              <a:gd name="connsiteY30" fmla="*/ 638629 h 1930400"/>
              <a:gd name="connsiteX31" fmla="*/ 2017486 w 2351315"/>
              <a:gd name="connsiteY31" fmla="*/ 595086 h 1930400"/>
              <a:gd name="connsiteX32" fmla="*/ 2090058 w 2351315"/>
              <a:gd name="connsiteY32" fmla="*/ 508000 h 1930400"/>
              <a:gd name="connsiteX33" fmla="*/ 2133600 w 2351315"/>
              <a:gd name="connsiteY33" fmla="*/ 406400 h 1930400"/>
              <a:gd name="connsiteX34" fmla="*/ 2177143 w 2351315"/>
              <a:gd name="connsiteY34" fmla="*/ 348343 h 1930400"/>
              <a:gd name="connsiteX35" fmla="*/ 2220686 w 2351315"/>
              <a:gd name="connsiteY35" fmla="*/ 246743 h 1930400"/>
              <a:gd name="connsiteX36" fmla="*/ 2264229 w 2351315"/>
              <a:gd name="connsiteY36" fmla="*/ 159657 h 1930400"/>
              <a:gd name="connsiteX37" fmla="*/ 2278743 w 2351315"/>
              <a:gd name="connsiteY37" fmla="*/ 116114 h 1930400"/>
              <a:gd name="connsiteX38" fmla="*/ 2322286 w 2351315"/>
              <a:gd name="connsiteY38" fmla="*/ 72571 h 1930400"/>
              <a:gd name="connsiteX39" fmla="*/ 2351315 w 2351315"/>
              <a:gd name="connsiteY39" fmla="*/ 29029 h 1930400"/>
              <a:gd name="connsiteX40" fmla="*/ 2307772 w 2351315"/>
              <a:gd name="connsiteY40" fmla="*/ 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51315" h="1930400">
                <a:moveTo>
                  <a:pt x="0" y="1930400"/>
                </a:moveTo>
                <a:cubicBezTo>
                  <a:pt x="69525" y="1920468"/>
                  <a:pt x="124928" y="1918736"/>
                  <a:pt x="188686" y="1886857"/>
                </a:cubicBezTo>
                <a:cubicBezTo>
                  <a:pt x="208038" y="1877181"/>
                  <a:pt x="227957" y="1868564"/>
                  <a:pt x="246743" y="1857829"/>
                </a:cubicBezTo>
                <a:cubicBezTo>
                  <a:pt x="261889" y="1849174"/>
                  <a:pt x="274345" y="1835885"/>
                  <a:pt x="290286" y="1828800"/>
                </a:cubicBezTo>
                <a:cubicBezTo>
                  <a:pt x="318248" y="1816372"/>
                  <a:pt x="351912" y="1816744"/>
                  <a:pt x="377372" y="1799771"/>
                </a:cubicBezTo>
                <a:cubicBezTo>
                  <a:pt x="391886" y="1790095"/>
                  <a:pt x="404975" y="1777828"/>
                  <a:pt x="420915" y="1770743"/>
                </a:cubicBezTo>
                <a:cubicBezTo>
                  <a:pt x="420929" y="1770737"/>
                  <a:pt x="529765" y="1734459"/>
                  <a:pt x="551543" y="1727200"/>
                </a:cubicBezTo>
                <a:lnTo>
                  <a:pt x="595086" y="1712686"/>
                </a:lnTo>
                <a:cubicBezTo>
                  <a:pt x="609600" y="1703010"/>
                  <a:pt x="622595" y="1690529"/>
                  <a:pt x="638629" y="1683657"/>
                </a:cubicBezTo>
                <a:cubicBezTo>
                  <a:pt x="784499" y="1621141"/>
                  <a:pt x="588598" y="1737699"/>
                  <a:pt x="783772" y="1640114"/>
                </a:cubicBezTo>
                <a:cubicBezTo>
                  <a:pt x="976321" y="1543841"/>
                  <a:pt x="735878" y="1660640"/>
                  <a:pt x="885372" y="1596571"/>
                </a:cubicBezTo>
                <a:cubicBezTo>
                  <a:pt x="905259" y="1588048"/>
                  <a:pt x="924643" y="1578278"/>
                  <a:pt x="943429" y="1567543"/>
                </a:cubicBezTo>
                <a:cubicBezTo>
                  <a:pt x="958575" y="1558888"/>
                  <a:pt x="970938" y="1545386"/>
                  <a:pt x="986972" y="1538514"/>
                </a:cubicBezTo>
                <a:cubicBezTo>
                  <a:pt x="1005307" y="1530656"/>
                  <a:pt x="1025677" y="1528838"/>
                  <a:pt x="1045029" y="1524000"/>
                </a:cubicBezTo>
                <a:cubicBezTo>
                  <a:pt x="1059543" y="1514324"/>
                  <a:pt x="1073426" y="1503626"/>
                  <a:pt x="1088572" y="1494971"/>
                </a:cubicBezTo>
                <a:cubicBezTo>
                  <a:pt x="1107358" y="1484236"/>
                  <a:pt x="1128281" y="1477410"/>
                  <a:pt x="1146629" y="1465943"/>
                </a:cubicBezTo>
                <a:cubicBezTo>
                  <a:pt x="1167142" y="1453122"/>
                  <a:pt x="1185001" y="1436460"/>
                  <a:pt x="1204686" y="1422400"/>
                </a:cubicBezTo>
                <a:cubicBezTo>
                  <a:pt x="1218881" y="1412261"/>
                  <a:pt x="1234828" y="1404538"/>
                  <a:pt x="1248229" y="1393371"/>
                </a:cubicBezTo>
                <a:cubicBezTo>
                  <a:pt x="1263998" y="1380231"/>
                  <a:pt x="1276003" y="1362969"/>
                  <a:pt x="1291772" y="1349829"/>
                </a:cubicBezTo>
                <a:cubicBezTo>
                  <a:pt x="1305173" y="1338662"/>
                  <a:pt x="1321914" y="1331967"/>
                  <a:pt x="1335315" y="1320800"/>
                </a:cubicBezTo>
                <a:cubicBezTo>
                  <a:pt x="1351084" y="1307659"/>
                  <a:pt x="1362971" y="1290255"/>
                  <a:pt x="1378858" y="1277257"/>
                </a:cubicBezTo>
                <a:cubicBezTo>
                  <a:pt x="1416303" y="1246620"/>
                  <a:pt x="1468135" y="1230426"/>
                  <a:pt x="1494972" y="1190171"/>
                </a:cubicBezTo>
                <a:cubicBezTo>
                  <a:pt x="1504648" y="1175657"/>
                  <a:pt x="1511665" y="1158964"/>
                  <a:pt x="1524000" y="1146629"/>
                </a:cubicBezTo>
                <a:cubicBezTo>
                  <a:pt x="1638172" y="1032457"/>
                  <a:pt x="1492197" y="1216724"/>
                  <a:pt x="1611086" y="1074057"/>
                </a:cubicBezTo>
                <a:cubicBezTo>
                  <a:pt x="1622253" y="1060656"/>
                  <a:pt x="1628526" y="1043552"/>
                  <a:pt x="1640115" y="1030514"/>
                </a:cubicBezTo>
                <a:cubicBezTo>
                  <a:pt x="1667389" y="999831"/>
                  <a:pt x="1704428" y="977586"/>
                  <a:pt x="1727200" y="943429"/>
                </a:cubicBezTo>
                <a:cubicBezTo>
                  <a:pt x="1736876" y="928915"/>
                  <a:pt x="1744640" y="912924"/>
                  <a:pt x="1756229" y="899886"/>
                </a:cubicBezTo>
                <a:cubicBezTo>
                  <a:pt x="1783503" y="869203"/>
                  <a:pt x="1820543" y="846958"/>
                  <a:pt x="1843315" y="812800"/>
                </a:cubicBezTo>
                <a:cubicBezTo>
                  <a:pt x="1915381" y="704698"/>
                  <a:pt x="1822762" y="837462"/>
                  <a:pt x="1915886" y="725714"/>
                </a:cubicBezTo>
                <a:cubicBezTo>
                  <a:pt x="1927053" y="712313"/>
                  <a:pt x="1933747" y="695572"/>
                  <a:pt x="1944915" y="682171"/>
                </a:cubicBezTo>
                <a:cubicBezTo>
                  <a:pt x="1958056" y="666402"/>
                  <a:pt x="1975317" y="654398"/>
                  <a:pt x="1988458" y="638629"/>
                </a:cubicBezTo>
                <a:cubicBezTo>
                  <a:pt x="1999625" y="625228"/>
                  <a:pt x="2006319" y="608487"/>
                  <a:pt x="2017486" y="595086"/>
                </a:cubicBezTo>
                <a:cubicBezTo>
                  <a:pt x="2110621" y="483323"/>
                  <a:pt x="2017980" y="616116"/>
                  <a:pt x="2090058" y="508000"/>
                </a:cubicBezTo>
                <a:cubicBezTo>
                  <a:pt x="2104167" y="465673"/>
                  <a:pt x="2107979" y="447394"/>
                  <a:pt x="2133600" y="406400"/>
                </a:cubicBezTo>
                <a:cubicBezTo>
                  <a:pt x="2146421" y="385887"/>
                  <a:pt x="2162629" y="367695"/>
                  <a:pt x="2177143" y="348343"/>
                </a:cubicBezTo>
                <a:cubicBezTo>
                  <a:pt x="2211186" y="246217"/>
                  <a:pt x="2166875" y="372304"/>
                  <a:pt x="2220686" y="246743"/>
                </a:cubicBezTo>
                <a:cubicBezTo>
                  <a:pt x="2256740" y="162616"/>
                  <a:pt x="2208444" y="243334"/>
                  <a:pt x="2264229" y="159657"/>
                </a:cubicBezTo>
                <a:cubicBezTo>
                  <a:pt x="2269067" y="145143"/>
                  <a:pt x="2270256" y="128844"/>
                  <a:pt x="2278743" y="116114"/>
                </a:cubicBezTo>
                <a:cubicBezTo>
                  <a:pt x="2290129" y="99035"/>
                  <a:pt x="2309145" y="88340"/>
                  <a:pt x="2322286" y="72571"/>
                </a:cubicBezTo>
                <a:cubicBezTo>
                  <a:pt x="2333453" y="59170"/>
                  <a:pt x="2341639" y="43543"/>
                  <a:pt x="2351315" y="29029"/>
                </a:cubicBezTo>
                <a:lnTo>
                  <a:pt x="2307772" y="0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F7E65EFE-6D0E-9440-94AA-28C68D71A9E3}"/>
              </a:ext>
            </a:extLst>
          </p:cNvPr>
          <p:cNvSpPr/>
          <p:nvPr/>
        </p:nvSpPr>
        <p:spPr>
          <a:xfrm>
            <a:off x="3429000" y="879231"/>
            <a:ext cx="8317523" cy="4290693"/>
          </a:xfrm>
          <a:custGeom>
            <a:avLst/>
            <a:gdLst>
              <a:gd name="connsiteX0" fmla="*/ 0 w 8317523"/>
              <a:gd name="connsiteY0" fmla="*/ 492369 h 4290693"/>
              <a:gd name="connsiteX1" fmla="*/ 123092 w 8317523"/>
              <a:gd name="connsiteY1" fmla="*/ 404446 h 4290693"/>
              <a:gd name="connsiteX2" fmla="*/ 158262 w 8317523"/>
              <a:gd name="connsiteY2" fmla="*/ 369277 h 4290693"/>
              <a:gd name="connsiteX3" fmla="*/ 211015 w 8317523"/>
              <a:gd name="connsiteY3" fmla="*/ 351692 h 4290693"/>
              <a:gd name="connsiteX4" fmla="*/ 298938 w 8317523"/>
              <a:gd name="connsiteY4" fmla="*/ 263769 h 4290693"/>
              <a:gd name="connsiteX5" fmla="*/ 334108 w 8317523"/>
              <a:gd name="connsiteY5" fmla="*/ 228600 h 4290693"/>
              <a:gd name="connsiteX6" fmla="*/ 386862 w 8317523"/>
              <a:gd name="connsiteY6" fmla="*/ 193431 h 4290693"/>
              <a:gd name="connsiteX7" fmla="*/ 422031 w 8317523"/>
              <a:gd name="connsiteY7" fmla="*/ 158261 h 4290693"/>
              <a:gd name="connsiteX8" fmla="*/ 597877 w 8317523"/>
              <a:gd name="connsiteY8" fmla="*/ 105507 h 4290693"/>
              <a:gd name="connsiteX9" fmla="*/ 650631 w 8317523"/>
              <a:gd name="connsiteY9" fmla="*/ 70338 h 4290693"/>
              <a:gd name="connsiteX10" fmla="*/ 861646 w 8317523"/>
              <a:gd name="connsiteY10" fmla="*/ 17584 h 4290693"/>
              <a:gd name="connsiteX11" fmla="*/ 1019908 w 8317523"/>
              <a:gd name="connsiteY11" fmla="*/ 0 h 4290693"/>
              <a:gd name="connsiteX12" fmla="*/ 1846385 w 8317523"/>
              <a:gd name="connsiteY12" fmla="*/ 17584 h 4290693"/>
              <a:gd name="connsiteX13" fmla="*/ 2145323 w 8317523"/>
              <a:gd name="connsiteY13" fmla="*/ 70338 h 4290693"/>
              <a:gd name="connsiteX14" fmla="*/ 2391508 w 8317523"/>
              <a:gd name="connsiteY14" fmla="*/ 105507 h 4290693"/>
              <a:gd name="connsiteX15" fmla="*/ 2461846 w 8317523"/>
              <a:gd name="connsiteY15" fmla="*/ 123092 h 4290693"/>
              <a:gd name="connsiteX16" fmla="*/ 2514600 w 8317523"/>
              <a:gd name="connsiteY16" fmla="*/ 140677 h 4290693"/>
              <a:gd name="connsiteX17" fmla="*/ 2690446 w 8317523"/>
              <a:gd name="connsiteY17" fmla="*/ 175846 h 4290693"/>
              <a:gd name="connsiteX18" fmla="*/ 2795954 w 8317523"/>
              <a:gd name="connsiteY18" fmla="*/ 211015 h 4290693"/>
              <a:gd name="connsiteX19" fmla="*/ 2848708 w 8317523"/>
              <a:gd name="connsiteY19" fmla="*/ 228600 h 4290693"/>
              <a:gd name="connsiteX20" fmla="*/ 2919046 w 8317523"/>
              <a:gd name="connsiteY20" fmla="*/ 246184 h 4290693"/>
              <a:gd name="connsiteX21" fmla="*/ 3024554 w 8317523"/>
              <a:gd name="connsiteY21" fmla="*/ 281354 h 4290693"/>
              <a:gd name="connsiteX22" fmla="*/ 3077308 w 8317523"/>
              <a:gd name="connsiteY22" fmla="*/ 298938 h 4290693"/>
              <a:gd name="connsiteX23" fmla="*/ 3130062 w 8317523"/>
              <a:gd name="connsiteY23" fmla="*/ 316523 h 4290693"/>
              <a:gd name="connsiteX24" fmla="*/ 3393831 w 8317523"/>
              <a:gd name="connsiteY24" fmla="*/ 334107 h 4290693"/>
              <a:gd name="connsiteX25" fmla="*/ 3481754 w 8317523"/>
              <a:gd name="connsiteY25" fmla="*/ 351692 h 4290693"/>
              <a:gd name="connsiteX26" fmla="*/ 3516923 w 8317523"/>
              <a:gd name="connsiteY26" fmla="*/ 298938 h 4290693"/>
              <a:gd name="connsiteX27" fmla="*/ 3604846 w 8317523"/>
              <a:gd name="connsiteY27" fmla="*/ 316523 h 4290693"/>
              <a:gd name="connsiteX28" fmla="*/ 3710354 w 8317523"/>
              <a:gd name="connsiteY28" fmla="*/ 386861 h 4290693"/>
              <a:gd name="connsiteX29" fmla="*/ 3763108 w 8317523"/>
              <a:gd name="connsiteY29" fmla="*/ 404446 h 4290693"/>
              <a:gd name="connsiteX30" fmla="*/ 3868615 w 8317523"/>
              <a:gd name="connsiteY30" fmla="*/ 474784 h 4290693"/>
              <a:gd name="connsiteX31" fmla="*/ 3903785 w 8317523"/>
              <a:gd name="connsiteY31" fmla="*/ 509954 h 4290693"/>
              <a:gd name="connsiteX32" fmla="*/ 3956538 w 8317523"/>
              <a:gd name="connsiteY32" fmla="*/ 527538 h 4290693"/>
              <a:gd name="connsiteX33" fmla="*/ 3991708 w 8317523"/>
              <a:gd name="connsiteY33" fmla="*/ 562707 h 4290693"/>
              <a:gd name="connsiteX34" fmla="*/ 4097215 w 8317523"/>
              <a:gd name="connsiteY34" fmla="*/ 633046 h 4290693"/>
              <a:gd name="connsiteX35" fmla="*/ 4202723 w 8317523"/>
              <a:gd name="connsiteY35" fmla="*/ 703384 h 4290693"/>
              <a:gd name="connsiteX36" fmla="*/ 4290646 w 8317523"/>
              <a:gd name="connsiteY36" fmla="*/ 756138 h 4290693"/>
              <a:gd name="connsiteX37" fmla="*/ 4396154 w 8317523"/>
              <a:gd name="connsiteY37" fmla="*/ 826477 h 4290693"/>
              <a:gd name="connsiteX38" fmla="*/ 4501662 w 8317523"/>
              <a:gd name="connsiteY38" fmla="*/ 808892 h 4290693"/>
              <a:gd name="connsiteX39" fmla="*/ 4589585 w 8317523"/>
              <a:gd name="connsiteY39" fmla="*/ 896815 h 4290693"/>
              <a:gd name="connsiteX40" fmla="*/ 4642338 w 8317523"/>
              <a:gd name="connsiteY40" fmla="*/ 931984 h 4290693"/>
              <a:gd name="connsiteX41" fmla="*/ 4677508 w 8317523"/>
              <a:gd name="connsiteY41" fmla="*/ 967154 h 4290693"/>
              <a:gd name="connsiteX42" fmla="*/ 4730262 w 8317523"/>
              <a:gd name="connsiteY42" fmla="*/ 984738 h 4290693"/>
              <a:gd name="connsiteX43" fmla="*/ 4783015 w 8317523"/>
              <a:gd name="connsiteY43" fmla="*/ 1019907 h 4290693"/>
              <a:gd name="connsiteX44" fmla="*/ 4853354 w 8317523"/>
              <a:gd name="connsiteY44" fmla="*/ 1037492 h 4290693"/>
              <a:gd name="connsiteX45" fmla="*/ 4906108 w 8317523"/>
              <a:gd name="connsiteY45" fmla="*/ 1055077 h 4290693"/>
              <a:gd name="connsiteX46" fmla="*/ 4976446 w 8317523"/>
              <a:gd name="connsiteY46" fmla="*/ 1072661 h 4290693"/>
              <a:gd name="connsiteX47" fmla="*/ 5117123 w 8317523"/>
              <a:gd name="connsiteY47" fmla="*/ 1125415 h 4290693"/>
              <a:gd name="connsiteX48" fmla="*/ 5187462 w 8317523"/>
              <a:gd name="connsiteY48" fmla="*/ 1143000 h 4290693"/>
              <a:gd name="connsiteX49" fmla="*/ 5257800 w 8317523"/>
              <a:gd name="connsiteY49" fmla="*/ 1178169 h 4290693"/>
              <a:gd name="connsiteX50" fmla="*/ 5398477 w 8317523"/>
              <a:gd name="connsiteY50" fmla="*/ 1213338 h 4290693"/>
              <a:gd name="connsiteX51" fmla="*/ 5468815 w 8317523"/>
              <a:gd name="connsiteY51" fmla="*/ 1230923 h 4290693"/>
              <a:gd name="connsiteX52" fmla="*/ 5539154 w 8317523"/>
              <a:gd name="connsiteY52" fmla="*/ 1248507 h 4290693"/>
              <a:gd name="connsiteX53" fmla="*/ 5609492 w 8317523"/>
              <a:gd name="connsiteY53" fmla="*/ 1266092 h 4290693"/>
              <a:gd name="connsiteX54" fmla="*/ 5697415 w 8317523"/>
              <a:gd name="connsiteY54" fmla="*/ 1283677 h 4290693"/>
              <a:gd name="connsiteX55" fmla="*/ 5750169 w 8317523"/>
              <a:gd name="connsiteY55" fmla="*/ 1301261 h 4290693"/>
              <a:gd name="connsiteX56" fmla="*/ 5838092 w 8317523"/>
              <a:gd name="connsiteY56" fmla="*/ 1318846 h 4290693"/>
              <a:gd name="connsiteX57" fmla="*/ 6013938 w 8317523"/>
              <a:gd name="connsiteY57" fmla="*/ 1371600 h 4290693"/>
              <a:gd name="connsiteX58" fmla="*/ 6066692 w 8317523"/>
              <a:gd name="connsiteY58" fmla="*/ 1389184 h 4290693"/>
              <a:gd name="connsiteX59" fmla="*/ 6137031 w 8317523"/>
              <a:gd name="connsiteY59" fmla="*/ 1406769 h 4290693"/>
              <a:gd name="connsiteX60" fmla="*/ 6189785 w 8317523"/>
              <a:gd name="connsiteY60" fmla="*/ 1424354 h 4290693"/>
              <a:gd name="connsiteX61" fmla="*/ 6330462 w 8317523"/>
              <a:gd name="connsiteY61" fmla="*/ 1459523 h 4290693"/>
              <a:gd name="connsiteX62" fmla="*/ 6383215 w 8317523"/>
              <a:gd name="connsiteY62" fmla="*/ 1512277 h 4290693"/>
              <a:gd name="connsiteX63" fmla="*/ 6488723 w 8317523"/>
              <a:gd name="connsiteY63" fmla="*/ 1582615 h 4290693"/>
              <a:gd name="connsiteX64" fmla="*/ 6541477 w 8317523"/>
              <a:gd name="connsiteY64" fmla="*/ 1617784 h 4290693"/>
              <a:gd name="connsiteX65" fmla="*/ 6629400 w 8317523"/>
              <a:gd name="connsiteY65" fmla="*/ 1688123 h 4290693"/>
              <a:gd name="connsiteX66" fmla="*/ 6664569 w 8317523"/>
              <a:gd name="connsiteY66" fmla="*/ 1793631 h 4290693"/>
              <a:gd name="connsiteX67" fmla="*/ 6717323 w 8317523"/>
              <a:gd name="connsiteY67" fmla="*/ 1987061 h 4290693"/>
              <a:gd name="connsiteX68" fmla="*/ 6752492 w 8317523"/>
              <a:gd name="connsiteY68" fmla="*/ 2057400 h 4290693"/>
              <a:gd name="connsiteX69" fmla="*/ 6805246 w 8317523"/>
              <a:gd name="connsiteY69" fmla="*/ 2180492 h 4290693"/>
              <a:gd name="connsiteX70" fmla="*/ 6840415 w 8317523"/>
              <a:gd name="connsiteY70" fmla="*/ 2321169 h 4290693"/>
              <a:gd name="connsiteX71" fmla="*/ 6928338 w 8317523"/>
              <a:gd name="connsiteY71" fmla="*/ 2409092 h 4290693"/>
              <a:gd name="connsiteX72" fmla="*/ 6998677 w 8317523"/>
              <a:gd name="connsiteY72" fmla="*/ 2514600 h 4290693"/>
              <a:gd name="connsiteX73" fmla="*/ 7051431 w 8317523"/>
              <a:gd name="connsiteY73" fmla="*/ 2690446 h 4290693"/>
              <a:gd name="connsiteX74" fmla="*/ 7086600 w 8317523"/>
              <a:gd name="connsiteY74" fmla="*/ 2743200 h 4290693"/>
              <a:gd name="connsiteX75" fmla="*/ 7121769 w 8317523"/>
              <a:gd name="connsiteY75" fmla="*/ 2848707 h 4290693"/>
              <a:gd name="connsiteX76" fmla="*/ 7156938 w 8317523"/>
              <a:gd name="connsiteY76" fmla="*/ 2971800 h 4290693"/>
              <a:gd name="connsiteX77" fmla="*/ 7192108 w 8317523"/>
              <a:gd name="connsiteY77" fmla="*/ 3024554 h 4290693"/>
              <a:gd name="connsiteX78" fmla="*/ 7227277 w 8317523"/>
              <a:gd name="connsiteY78" fmla="*/ 3112477 h 4290693"/>
              <a:gd name="connsiteX79" fmla="*/ 7262446 w 8317523"/>
              <a:gd name="connsiteY79" fmla="*/ 3182815 h 4290693"/>
              <a:gd name="connsiteX80" fmla="*/ 7280031 w 8317523"/>
              <a:gd name="connsiteY80" fmla="*/ 3235569 h 4290693"/>
              <a:gd name="connsiteX81" fmla="*/ 7315200 w 8317523"/>
              <a:gd name="connsiteY81" fmla="*/ 3288323 h 4290693"/>
              <a:gd name="connsiteX82" fmla="*/ 7332785 w 8317523"/>
              <a:gd name="connsiteY82" fmla="*/ 3341077 h 4290693"/>
              <a:gd name="connsiteX83" fmla="*/ 7367954 w 8317523"/>
              <a:gd name="connsiteY83" fmla="*/ 3411415 h 4290693"/>
              <a:gd name="connsiteX84" fmla="*/ 7438292 w 8317523"/>
              <a:gd name="connsiteY84" fmla="*/ 3534507 h 4290693"/>
              <a:gd name="connsiteX85" fmla="*/ 7455877 w 8317523"/>
              <a:gd name="connsiteY85" fmla="*/ 3622431 h 4290693"/>
              <a:gd name="connsiteX86" fmla="*/ 7526215 w 8317523"/>
              <a:gd name="connsiteY86" fmla="*/ 3727938 h 4290693"/>
              <a:gd name="connsiteX87" fmla="*/ 7614138 w 8317523"/>
              <a:gd name="connsiteY87" fmla="*/ 3886200 h 4290693"/>
              <a:gd name="connsiteX88" fmla="*/ 7649308 w 8317523"/>
              <a:gd name="connsiteY88" fmla="*/ 3921369 h 4290693"/>
              <a:gd name="connsiteX89" fmla="*/ 7825154 w 8317523"/>
              <a:gd name="connsiteY89" fmla="*/ 4097215 h 4290693"/>
              <a:gd name="connsiteX90" fmla="*/ 7983415 w 8317523"/>
              <a:gd name="connsiteY90" fmla="*/ 4149969 h 4290693"/>
              <a:gd name="connsiteX91" fmla="*/ 8036169 w 8317523"/>
              <a:gd name="connsiteY91" fmla="*/ 4167554 h 4290693"/>
              <a:gd name="connsiteX92" fmla="*/ 8247185 w 8317523"/>
              <a:gd name="connsiteY92" fmla="*/ 4273061 h 4290693"/>
              <a:gd name="connsiteX93" fmla="*/ 8317523 w 8317523"/>
              <a:gd name="connsiteY93" fmla="*/ 4290646 h 4290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8317523" h="4290693">
                <a:moveTo>
                  <a:pt x="0" y="492369"/>
                </a:moveTo>
                <a:cubicBezTo>
                  <a:pt x="41031" y="463061"/>
                  <a:pt x="83291" y="435402"/>
                  <a:pt x="123092" y="404446"/>
                </a:cubicBezTo>
                <a:cubicBezTo>
                  <a:pt x="136179" y="394267"/>
                  <a:pt x="144046" y="377807"/>
                  <a:pt x="158262" y="369277"/>
                </a:cubicBezTo>
                <a:cubicBezTo>
                  <a:pt x="174156" y="359740"/>
                  <a:pt x="193431" y="357554"/>
                  <a:pt x="211015" y="351692"/>
                </a:cubicBezTo>
                <a:lnTo>
                  <a:pt x="298938" y="263769"/>
                </a:lnTo>
                <a:cubicBezTo>
                  <a:pt x="310661" y="252046"/>
                  <a:pt x="320313" y="237796"/>
                  <a:pt x="334108" y="228600"/>
                </a:cubicBezTo>
                <a:cubicBezTo>
                  <a:pt x="351693" y="216877"/>
                  <a:pt x="370359" y="206633"/>
                  <a:pt x="386862" y="193431"/>
                </a:cubicBezTo>
                <a:cubicBezTo>
                  <a:pt x="399808" y="183074"/>
                  <a:pt x="407202" y="165675"/>
                  <a:pt x="422031" y="158261"/>
                </a:cubicBezTo>
                <a:cubicBezTo>
                  <a:pt x="464840" y="136856"/>
                  <a:pt x="547395" y="118128"/>
                  <a:pt x="597877" y="105507"/>
                </a:cubicBezTo>
                <a:cubicBezTo>
                  <a:pt x="615462" y="93784"/>
                  <a:pt x="631318" y="78921"/>
                  <a:pt x="650631" y="70338"/>
                </a:cubicBezTo>
                <a:cubicBezTo>
                  <a:pt x="724373" y="37564"/>
                  <a:pt x="782654" y="28116"/>
                  <a:pt x="861646" y="17584"/>
                </a:cubicBezTo>
                <a:cubicBezTo>
                  <a:pt x="914259" y="10569"/>
                  <a:pt x="967154" y="5861"/>
                  <a:pt x="1019908" y="0"/>
                </a:cubicBezTo>
                <a:cubicBezTo>
                  <a:pt x="1295400" y="5861"/>
                  <a:pt x="1571186" y="3591"/>
                  <a:pt x="1846385" y="17584"/>
                </a:cubicBezTo>
                <a:cubicBezTo>
                  <a:pt x="1974781" y="24113"/>
                  <a:pt x="2034461" y="52834"/>
                  <a:pt x="2145323" y="70338"/>
                </a:cubicBezTo>
                <a:cubicBezTo>
                  <a:pt x="2227203" y="83266"/>
                  <a:pt x="2311088" y="85402"/>
                  <a:pt x="2391508" y="105507"/>
                </a:cubicBezTo>
                <a:cubicBezTo>
                  <a:pt x="2414954" y="111369"/>
                  <a:pt x="2438608" y="116452"/>
                  <a:pt x="2461846" y="123092"/>
                </a:cubicBezTo>
                <a:cubicBezTo>
                  <a:pt x="2479669" y="128184"/>
                  <a:pt x="2496539" y="136509"/>
                  <a:pt x="2514600" y="140677"/>
                </a:cubicBezTo>
                <a:cubicBezTo>
                  <a:pt x="2572845" y="154118"/>
                  <a:pt x="2633737" y="156943"/>
                  <a:pt x="2690446" y="175846"/>
                </a:cubicBezTo>
                <a:lnTo>
                  <a:pt x="2795954" y="211015"/>
                </a:lnTo>
                <a:cubicBezTo>
                  <a:pt x="2813539" y="216877"/>
                  <a:pt x="2830726" y="224105"/>
                  <a:pt x="2848708" y="228600"/>
                </a:cubicBezTo>
                <a:cubicBezTo>
                  <a:pt x="2872154" y="234461"/>
                  <a:pt x="2895898" y="239239"/>
                  <a:pt x="2919046" y="246184"/>
                </a:cubicBezTo>
                <a:cubicBezTo>
                  <a:pt x="2954554" y="256837"/>
                  <a:pt x="2989385" y="269631"/>
                  <a:pt x="3024554" y="281354"/>
                </a:cubicBezTo>
                <a:lnTo>
                  <a:pt x="3077308" y="298938"/>
                </a:lnTo>
                <a:cubicBezTo>
                  <a:pt x="3094893" y="304800"/>
                  <a:pt x="3111567" y="315290"/>
                  <a:pt x="3130062" y="316523"/>
                </a:cubicBezTo>
                <a:lnTo>
                  <a:pt x="3393831" y="334107"/>
                </a:lnTo>
                <a:cubicBezTo>
                  <a:pt x="3423139" y="339969"/>
                  <a:pt x="3453016" y="359903"/>
                  <a:pt x="3481754" y="351692"/>
                </a:cubicBezTo>
                <a:cubicBezTo>
                  <a:pt x="3502075" y="345886"/>
                  <a:pt x="3496602" y="304744"/>
                  <a:pt x="3516923" y="298938"/>
                </a:cubicBezTo>
                <a:cubicBezTo>
                  <a:pt x="3545661" y="290727"/>
                  <a:pt x="3575538" y="310661"/>
                  <a:pt x="3604846" y="316523"/>
                </a:cubicBezTo>
                <a:cubicBezTo>
                  <a:pt x="3640015" y="339969"/>
                  <a:pt x="3670255" y="373494"/>
                  <a:pt x="3710354" y="386861"/>
                </a:cubicBezTo>
                <a:cubicBezTo>
                  <a:pt x="3727939" y="392723"/>
                  <a:pt x="3746905" y="395444"/>
                  <a:pt x="3763108" y="404446"/>
                </a:cubicBezTo>
                <a:cubicBezTo>
                  <a:pt x="3800057" y="424973"/>
                  <a:pt x="3838727" y="444896"/>
                  <a:pt x="3868615" y="474784"/>
                </a:cubicBezTo>
                <a:cubicBezTo>
                  <a:pt x="3880338" y="486507"/>
                  <a:pt x="3889568" y="501424"/>
                  <a:pt x="3903785" y="509954"/>
                </a:cubicBezTo>
                <a:cubicBezTo>
                  <a:pt x="3919679" y="519490"/>
                  <a:pt x="3938954" y="521677"/>
                  <a:pt x="3956538" y="527538"/>
                </a:cubicBezTo>
                <a:cubicBezTo>
                  <a:pt x="3968261" y="539261"/>
                  <a:pt x="3978445" y="552760"/>
                  <a:pt x="3991708" y="562707"/>
                </a:cubicBezTo>
                <a:cubicBezTo>
                  <a:pt x="4025522" y="588068"/>
                  <a:pt x="4067327" y="603158"/>
                  <a:pt x="4097215" y="633046"/>
                </a:cubicBezTo>
                <a:cubicBezTo>
                  <a:pt x="4150921" y="686750"/>
                  <a:pt x="4117556" y="660801"/>
                  <a:pt x="4202723" y="703384"/>
                </a:cubicBezTo>
                <a:cubicBezTo>
                  <a:pt x="4281624" y="782288"/>
                  <a:pt x="4187923" y="699070"/>
                  <a:pt x="4290646" y="756138"/>
                </a:cubicBezTo>
                <a:cubicBezTo>
                  <a:pt x="4327595" y="776665"/>
                  <a:pt x="4396154" y="826477"/>
                  <a:pt x="4396154" y="826477"/>
                </a:cubicBezTo>
                <a:cubicBezTo>
                  <a:pt x="4431323" y="820615"/>
                  <a:pt x="4468154" y="796707"/>
                  <a:pt x="4501662" y="808892"/>
                </a:cubicBezTo>
                <a:cubicBezTo>
                  <a:pt x="4540614" y="823056"/>
                  <a:pt x="4555099" y="873824"/>
                  <a:pt x="4589585" y="896815"/>
                </a:cubicBezTo>
                <a:cubicBezTo>
                  <a:pt x="4607169" y="908538"/>
                  <a:pt x="4625835" y="918782"/>
                  <a:pt x="4642338" y="931984"/>
                </a:cubicBezTo>
                <a:cubicBezTo>
                  <a:pt x="4655284" y="942341"/>
                  <a:pt x="4663291" y="958624"/>
                  <a:pt x="4677508" y="967154"/>
                </a:cubicBezTo>
                <a:cubicBezTo>
                  <a:pt x="4693402" y="976691"/>
                  <a:pt x="4712677" y="978877"/>
                  <a:pt x="4730262" y="984738"/>
                </a:cubicBezTo>
                <a:cubicBezTo>
                  <a:pt x="4747846" y="996461"/>
                  <a:pt x="4763590" y="1011582"/>
                  <a:pt x="4783015" y="1019907"/>
                </a:cubicBezTo>
                <a:cubicBezTo>
                  <a:pt x="4805229" y="1029427"/>
                  <a:pt x="4830116" y="1030852"/>
                  <a:pt x="4853354" y="1037492"/>
                </a:cubicBezTo>
                <a:cubicBezTo>
                  <a:pt x="4871177" y="1042584"/>
                  <a:pt x="4888285" y="1049985"/>
                  <a:pt x="4906108" y="1055077"/>
                </a:cubicBezTo>
                <a:cubicBezTo>
                  <a:pt x="4929346" y="1061716"/>
                  <a:pt x="4953519" y="1065019"/>
                  <a:pt x="4976446" y="1072661"/>
                </a:cubicBezTo>
                <a:cubicBezTo>
                  <a:pt x="5087974" y="1109837"/>
                  <a:pt x="5030668" y="1100714"/>
                  <a:pt x="5117123" y="1125415"/>
                </a:cubicBezTo>
                <a:cubicBezTo>
                  <a:pt x="5140361" y="1132054"/>
                  <a:pt x="5164833" y="1134514"/>
                  <a:pt x="5187462" y="1143000"/>
                </a:cubicBezTo>
                <a:cubicBezTo>
                  <a:pt x="5212006" y="1152204"/>
                  <a:pt x="5232932" y="1169880"/>
                  <a:pt x="5257800" y="1178169"/>
                </a:cubicBezTo>
                <a:cubicBezTo>
                  <a:pt x="5303655" y="1193454"/>
                  <a:pt x="5351585" y="1201615"/>
                  <a:pt x="5398477" y="1213338"/>
                </a:cubicBezTo>
                <a:lnTo>
                  <a:pt x="5468815" y="1230923"/>
                </a:lnTo>
                <a:lnTo>
                  <a:pt x="5539154" y="1248507"/>
                </a:lnTo>
                <a:cubicBezTo>
                  <a:pt x="5562600" y="1254368"/>
                  <a:pt x="5585794" y="1261352"/>
                  <a:pt x="5609492" y="1266092"/>
                </a:cubicBezTo>
                <a:cubicBezTo>
                  <a:pt x="5638800" y="1271954"/>
                  <a:pt x="5668419" y="1276428"/>
                  <a:pt x="5697415" y="1283677"/>
                </a:cubicBezTo>
                <a:cubicBezTo>
                  <a:pt x="5715397" y="1288173"/>
                  <a:pt x="5732187" y="1296765"/>
                  <a:pt x="5750169" y="1301261"/>
                </a:cubicBezTo>
                <a:cubicBezTo>
                  <a:pt x="5779165" y="1308510"/>
                  <a:pt x="5808916" y="1312362"/>
                  <a:pt x="5838092" y="1318846"/>
                </a:cubicBezTo>
                <a:cubicBezTo>
                  <a:pt x="5917821" y="1336564"/>
                  <a:pt x="5926265" y="1342376"/>
                  <a:pt x="6013938" y="1371600"/>
                </a:cubicBezTo>
                <a:cubicBezTo>
                  <a:pt x="6031523" y="1377461"/>
                  <a:pt x="6048710" y="1384688"/>
                  <a:pt x="6066692" y="1389184"/>
                </a:cubicBezTo>
                <a:cubicBezTo>
                  <a:pt x="6090138" y="1395046"/>
                  <a:pt x="6113793" y="1400129"/>
                  <a:pt x="6137031" y="1406769"/>
                </a:cubicBezTo>
                <a:cubicBezTo>
                  <a:pt x="6154854" y="1411861"/>
                  <a:pt x="6171902" y="1419477"/>
                  <a:pt x="6189785" y="1424354"/>
                </a:cubicBezTo>
                <a:cubicBezTo>
                  <a:pt x="6236417" y="1437072"/>
                  <a:pt x="6330462" y="1459523"/>
                  <a:pt x="6330462" y="1459523"/>
                </a:cubicBezTo>
                <a:cubicBezTo>
                  <a:pt x="6348046" y="1477108"/>
                  <a:pt x="6363585" y="1497009"/>
                  <a:pt x="6383215" y="1512277"/>
                </a:cubicBezTo>
                <a:cubicBezTo>
                  <a:pt x="6416579" y="1538227"/>
                  <a:pt x="6453554" y="1559169"/>
                  <a:pt x="6488723" y="1582615"/>
                </a:cubicBezTo>
                <a:cubicBezTo>
                  <a:pt x="6506308" y="1594338"/>
                  <a:pt x="6526533" y="1602840"/>
                  <a:pt x="6541477" y="1617784"/>
                </a:cubicBezTo>
                <a:cubicBezTo>
                  <a:pt x="6591590" y="1667898"/>
                  <a:pt x="6562851" y="1643758"/>
                  <a:pt x="6629400" y="1688123"/>
                </a:cubicBezTo>
                <a:cubicBezTo>
                  <a:pt x="6641123" y="1723292"/>
                  <a:pt x="6655578" y="1757666"/>
                  <a:pt x="6664569" y="1793631"/>
                </a:cubicBezTo>
                <a:cubicBezTo>
                  <a:pt x="6669951" y="1815160"/>
                  <a:pt x="6697600" y="1941040"/>
                  <a:pt x="6717323" y="1987061"/>
                </a:cubicBezTo>
                <a:cubicBezTo>
                  <a:pt x="6727649" y="2011155"/>
                  <a:pt x="6743288" y="2032855"/>
                  <a:pt x="6752492" y="2057400"/>
                </a:cubicBezTo>
                <a:cubicBezTo>
                  <a:pt x="6801157" y="2187172"/>
                  <a:pt x="6733975" y="2073585"/>
                  <a:pt x="6805246" y="2180492"/>
                </a:cubicBezTo>
                <a:cubicBezTo>
                  <a:pt x="6806649" y="2187509"/>
                  <a:pt x="6825670" y="2301509"/>
                  <a:pt x="6840415" y="2321169"/>
                </a:cubicBezTo>
                <a:cubicBezTo>
                  <a:pt x="6865283" y="2354327"/>
                  <a:pt x="6905347" y="2374606"/>
                  <a:pt x="6928338" y="2409092"/>
                </a:cubicBezTo>
                <a:lnTo>
                  <a:pt x="6998677" y="2514600"/>
                </a:lnTo>
                <a:cubicBezTo>
                  <a:pt x="7008507" y="2553918"/>
                  <a:pt x="7034308" y="2664761"/>
                  <a:pt x="7051431" y="2690446"/>
                </a:cubicBezTo>
                <a:cubicBezTo>
                  <a:pt x="7063154" y="2708031"/>
                  <a:pt x="7078017" y="2723887"/>
                  <a:pt x="7086600" y="2743200"/>
                </a:cubicBezTo>
                <a:cubicBezTo>
                  <a:pt x="7101656" y="2777076"/>
                  <a:pt x="7112778" y="2812743"/>
                  <a:pt x="7121769" y="2848707"/>
                </a:cubicBezTo>
                <a:cubicBezTo>
                  <a:pt x="7127402" y="2871237"/>
                  <a:pt x="7144327" y="2946577"/>
                  <a:pt x="7156938" y="2971800"/>
                </a:cubicBezTo>
                <a:cubicBezTo>
                  <a:pt x="7166390" y="2990703"/>
                  <a:pt x="7182656" y="3005651"/>
                  <a:pt x="7192108" y="3024554"/>
                </a:cubicBezTo>
                <a:cubicBezTo>
                  <a:pt x="7206225" y="3052787"/>
                  <a:pt x="7214457" y="3083632"/>
                  <a:pt x="7227277" y="3112477"/>
                </a:cubicBezTo>
                <a:cubicBezTo>
                  <a:pt x="7237923" y="3136431"/>
                  <a:pt x="7252120" y="3158721"/>
                  <a:pt x="7262446" y="3182815"/>
                </a:cubicBezTo>
                <a:cubicBezTo>
                  <a:pt x="7269748" y="3199852"/>
                  <a:pt x="7271741" y="3218990"/>
                  <a:pt x="7280031" y="3235569"/>
                </a:cubicBezTo>
                <a:cubicBezTo>
                  <a:pt x="7289482" y="3254472"/>
                  <a:pt x="7305749" y="3269420"/>
                  <a:pt x="7315200" y="3288323"/>
                </a:cubicBezTo>
                <a:cubicBezTo>
                  <a:pt x="7323490" y="3304902"/>
                  <a:pt x="7325483" y="3324040"/>
                  <a:pt x="7332785" y="3341077"/>
                </a:cubicBezTo>
                <a:cubicBezTo>
                  <a:pt x="7343111" y="3365171"/>
                  <a:pt x="7354949" y="3388655"/>
                  <a:pt x="7367954" y="3411415"/>
                </a:cubicBezTo>
                <a:cubicBezTo>
                  <a:pt x="7467373" y="3585399"/>
                  <a:pt x="7332015" y="3321953"/>
                  <a:pt x="7438292" y="3534507"/>
                </a:cubicBezTo>
                <a:cubicBezTo>
                  <a:pt x="7444154" y="3563815"/>
                  <a:pt x="7443509" y="3595222"/>
                  <a:pt x="7455877" y="3622431"/>
                </a:cubicBezTo>
                <a:cubicBezTo>
                  <a:pt x="7473368" y="3660910"/>
                  <a:pt x="7512848" y="3687839"/>
                  <a:pt x="7526215" y="3727938"/>
                </a:cubicBezTo>
                <a:cubicBezTo>
                  <a:pt x="7548327" y="3794273"/>
                  <a:pt x="7553675" y="3825739"/>
                  <a:pt x="7614138" y="3886200"/>
                </a:cubicBezTo>
                <a:cubicBezTo>
                  <a:pt x="7625861" y="3897923"/>
                  <a:pt x="7639361" y="3908106"/>
                  <a:pt x="7649308" y="3921369"/>
                </a:cubicBezTo>
                <a:cubicBezTo>
                  <a:pt x="7711832" y="4004735"/>
                  <a:pt x="7715736" y="4060743"/>
                  <a:pt x="7825154" y="4097215"/>
                </a:cubicBezTo>
                <a:lnTo>
                  <a:pt x="7983415" y="4149969"/>
                </a:lnTo>
                <a:cubicBezTo>
                  <a:pt x="8001000" y="4155831"/>
                  <a:pt x="8020746" y="4157272"/>
                  <a:pt x="8036169" y="4167554"/>
                </a:cubicBezTo>
                <a:cubicBezTo>
                  <a:pt x="8172525" y="4258457"/>
                  <a:pt x="8101576" y="4224524"/>
                  <a:pt x="8247185" y="4273061"/>
                </a:cubicBezTo>
                <a:cubicBezTo>
                  <a:pt x="8305501" y="4292500"/>
                  <a:pt x="8281402" y="4290646"/>
                  <a:pt x="8317523" y="4290646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9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140677" y="248530"/>
            <a:ext cx="11910646" cy="948267"/>
          </a:xfrm>
        </p:spPr>
        <p:txBody>
          <a:bodyPr>
            <a:normAutofit/>
          </a:bodyPr>
          <a:lstStyle/>
          <a:p>
            <a:r>
              <a:rPr lang="en-US" sz="4800" dirty="0">
                <a:ea typeface="ＭＳ Ｐゴシック" charset="-128"/>
                <a:cs typeface="ＭＳ Ｐゴシック" charset="-128"/>
              </a:rPr>
              <a:t>The death of T-cell vaccines? The STEP trial</a:t>
            </a:r>
          </a:p>
        </p:txBody>
      </p:sp>
      <p:sp>
        <p:nvSpPr>
          <p:cNvPr id="7987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43866" y="1479194"/>
            <a:ext cx="7047914" cy="585007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ea typeface="ＭＳ Ｐゴシック" charset="-128"/>
                <a:cs typeface="ＭＳ Ｐゴシック" charset="-128"/>
              </a:rPr>
              <a:t>Phase </a:t>
            </a:r>
            <a:r>
              <a:rPr lang="en-US" sz="2200" dirty="0" err="1">
                <a:ea typeface="ＭＳ Ｐゴシック" charset="-128"/>
                <a:cs typeface="ＭＳ Ｐゴシック" charset="-128"/>
              </a:rPr>
              <a:t>IIb</a:t>
            </a:r>
            <a:r>
              <a:rPr lang="en-US" sz="2200" dirty="0">
                <a:ea typeface="ＭＳ Ｐゴシック" charset="-128"/>
                <a:cs typeface="ＭＳ Ｐゴシック" charset="-128"/>
              </a:rPr>
              <a:t> study of recombinant replication defective adenovirus 5 vaccines expressing HIV-1 clade B </a:t>
            </a:r>
            <a:r>
              <a:rPr lang="en-US" sz="2200" i="1" dirty="0">
                <a:ea typeface="ＭＳ Ｐゴシック" charset="-128"/>
                <a:cs typeface="ＭＳ Ｐゴシック" charset="-128"/>
              </a:rPr>
              <a:t>gag, pol, </a:t>
            </a:r>
            <a:r>
              <a:rPr lang="en-US" sz="2200" i="1" dirty="0" err="1">
                <a:ea typeface="ＭＳ Ｐゴシック" charset="-128"/>
                <a:cs typeface="ＭＳ Ｐゴシック" charset="-128"/>
              </a:rPr>
              <a:t>nef</a:t>
            </a:r>
            <a:r>
              <a:rPr lang="en-US" sz="2200" i="1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200" dirty="0">
                <a:ea typeface="ＭＳ Ｐゴシック" charset="-128"/>
                <a:cs typeface="ＭＳ Ｐゴシック" charset="-128"/>
              </a:rPr>
              <a:t>genes (Merck)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ea typeface="ＭＳ Ｐゴシック" charset="-128"/>
                <a:cs typeface="ＭＳ Ｐゴシック" charset="-128"/>
              </a:rPr>
              <a:t>Encouraging monkey data, most immunogenic construct in humans tested so far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ea typeface="ＭＳ Ｐゴシック" charset="-128"/>
                <a:cs typeface="ＭＳ Ｐゴシック" charset="-128"/>
              </a:rPr>
              <a:t>Halted in Sept 2007 after interim analysis showed no protection, and possible increased risk in </a:t>
            </a:r>
            <a:r>
              <a:rPr lang="en-US" sz="2200" dirty="0" err="1">
                <a:ea typeface="ＭＳ Ｐゴシック" charset="-128"/>
                <a:cs typeface="ＭＳ Ｐゴシック" charset="-128"/>
              </a:rPr>
              <a:t>vaccinees</a:t>
            </a:r>
            <a:r>
              <a:rPr lang="en-US" sz="2200" dirty="0">
                <a:ea typeface="ＭＳ Ｐゴシック" charset="-128"/>
                <a:cs typeface="ＭＳ Ｐゴシック" charset="-128"/>
              </a:rPr>
              <a:t> with high </a:t>
            </a:r>
            <a:r>
              <a:rPr lang="en-US" sz="2200" dirty="0" err="1">
                <a:ea typeface="ＭＳ Ｐゴシック" charset="-128"/>
                <a:cs typeface="ＭＳ Ｐゴシック" charset="-128"/>
              </a:rPr>
              <a:t>titres</a:t>
            </a:r>
            <a:r>
              <a:rPr lang="en-US" sz="2200" dirty="0">
                <a:ea typeface="ＭＳ Ｐゴシック" charset="-128"/>
                <a:cs typeface="ＭＳ Ｐゴシック" charset="-128"/>
              </a:rPr>
              <a:t> of adenovirus 5 antibodies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ea typeface="ＭＳ Ｐゴシック" charset="-128"/>
                <a:cs typeface="ＭＳ Ｐゴシック" charset="-128"/>
              </a:rPr>
              <a:t>Subsequent analysis showed modest CD8+ T-cell responses (163 – 686/10</a:t>
            </a:r>
            <a:r>
              <a:rPr lang="en-US" sz="2200" baseline="30000" dirty="0">
                <a:ea typeface="ＭＳ Ｐゴシック" charset="-128"/>
                <a:cs typeface="ＭＳ Ｐゴシック" charset="-128"/>
              </a:rPr>
              <a:t>6</a:t>
            </a:r>
            <a:r>
              <a:rPr lang="en-US" sz="2200" dirty="0">
                <a:ea typeface="ＭＳ Ｐゴシック" charset="-128"/>
                <a:cs typeface="ＭＳ Ｐゴシック" charset="-128"/>
              </a:rPr>
              <a:t> </a:t>
            </a:r>
            <a:r>
              <a:rPr lang="en-US" sz="2200" dirty="0" err="1">
                <a:ea typeface="ＭＳ Ｐゴシック" charset="-128"/>
                <a:cs typeface="ＭＳ Ｐゴシック" charset="-128"/>
              </a:rPr>
              <a:t>sfu</a:t>
            </a:r>
            <a:r>
              <a:rPr lang="en-US" sz="2200" dirty="0">
                <a:ea typeface="ＭＳ Ｐゴシック" charset="-128"/>
                <a:cs typeface="ＭＳ Ｐゴシック" charset="-128"/>
              </a:rPr>
              <a:t> by ELISPOT) in 77% of participants, limited breadth, lower responses in people with high </a:t>
            </a:r>
            <a:r>
              <a:rPr lang="en-US" sz="2200" dirty="0" err="1">
                <a:ea typeface="ＭＳ Ｐゴシック" charset="-128"/>
                <a:cs typeface="ＭＳ Ｐゴシック" charset="-128"/>
              </a:rPr>
              <a:t>titre</a:t>
            </a:r>
            <a:r>
              <a:rPr lang="en-US" sz="2200" dirty="0">
                <a:ea typeface="ＭＳ Ｐゴシック" charset="-128"/>
                <a:cs typeface="ＭＳ Ｐゴシック" charset="-128"/>
              </a:rPr>
              <a:t> adenovirus antibodies      </a:t>
            </a:r>
            <a:r>
              <a:rPr lang="en-US" sz="2000" dirty="0">
                <a:solidFill>
                  <a:srgbClr val="0070C0"/>
                </a:solidFill>
                <a:ea typeface="ＭＳ Ｐゴシック" charset="-128"/>
                <a:cs typeface="ＭＳ Ｐゴシック" charset="-128"/>
              </a:rPr>
              <a:t>McElrath, Lancet, 2008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ea typeface="ＭＳ Ｐゴシック" charset="-128"/>
                <a:cs typeface="ＭＳ Ｐゴシック" charset="-128"/>
              </a:rPr>
              <a:t>Was this a failure of the entire concept of T-cell vaccines or just this product?</a:t>
            </a:r>
          </a:p>
        </p:txBody>
      </p:sp>
      <p:pic>
        <p:nvPicPr>
          <p:cNvPr id="909317" name="Picture 5" descr="1_6_syring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01651" y="1633912"/>
            <a:ext cx="2849272" cy="1910307"/>
          </a:xfrm>
        </p:spPr>
      </p:pic>
    </p:spTree>
    <p:extLst>
      <p:ext uri="{BB962C8B-B14F-4D97-AF65-F5344CB8AC3E}">
        <p14:creationId xmlns:p14="http://schemas.microsoft.com/office/powerpoint/2010/main" val="28516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>
            <a:extLst>
              <a:ext uri="{FF2B5EF4-FFF2-40B4-BE49-F238E27FC236}">
                <a16:creationId xmlns:a16="http://schemas.microsoft.com/office/drawing/2014/main" id="{BE5A4681-CD4A-B847-8353-147302DE8E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1" y="-1"/>
            <a:ext cx="11887200" cy="1459523"/>
          </a:xfrm>
        </p:spPr>
        <p:txBody>
          <a:bodyPr>
            <a:normAutofit/>
          </a:bodyPr>
          <a:lstStyle/>
          <a:p>
            <a:r>
              <a:rPr lang="en-GB" altLang="en-US" sz="3600" dirty="0">
                <a:ea typeface="ＭＳ Ｐゴシック" panose="020B0600070205080204" pitchFamily="34" charset="-128"/>
              </a:rPr>
              <a:t>What measures can we use to assess the “quality” of the CD8+ T-cell response ?</a:t>
            </a:r>
            <a:endParaRPr lang="en-US" altLang="en-US" sz="3200" dirty="0">
              <a:ea typeface="ＭＳ Ｐゴシック" panose="020B0600070205080204" pitchFamily="34" charset="-128"/>
            </a:endParaRPr>
          </a:p>
        </p:txBody>
      </p:sp>
      <p:sp>
        <p:nvSpPr>
          <p:cNvPr id="889859" name="Rectangle 1027">
            <a:extLst>
              <a:ext uri="{FF2B5EF4-FFF2-40B4-BE49-F238E27FC236}">
                <a16:creationId xmlns:a16="http://schemas.microsoft.com/office/drawing/2014/main" id="{672A95BC-B4CA-F84F-80CB-0E454E67674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3657600" y="1516964"/>
            <a:ext cx="8534400" cy="534103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GB" altLang="en-US" sz="1800" dirty="0">
                <a:ea typeface="ＭＳ Ｐゴシック" panose="020B0600070205080204" pitchFamily="34" charset="-128"/>
              </a:rPr>
              <a:t>Production of antiviral cytokines and chemokines</a:t>
            </a:r>
          </a:p>
          <a:p>
            <a:pPr marL="838200" lvl="1" indent="-381000">
              <a:lnSpc>
                <a:spcPct val="90000"/>
              </a:lnSpc>
            </a:pPr>
            <a:r>
              <a:rPr lang="en-GB" altLang="en-US" sz="1600" dirty="0">
                <a:ea typeface="ＭＳ Ｐゴシック" panose="020B0600070205080204" pitchFamily="34" charset="-128"/>
              </a:rPr>
              <a:t>CTL from LTNPs are more polyfunctional </a:t>
            </a:r>
            <a:r>
              <a:rPr lang="en-GB" altLang="en-US" sz="1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Betts, Blood 2006</a:t>
            </a: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457200" indent="-457200">
              <a:lnSpc>
                <a:spcPct val="90000"/>
              </a:lnSpc>
            </a:pPr>
            <a:r>
              <a:rPr lang="en-GB" altLang="en-US" sz="1800" dirty="0">
                <a:ea typeface="ＭＳ Ｐゴシック" panose="020B0600070205080204" pitchFamily="34" charset="-128"/>
              </a:rPr>
              <a:t>Ability to suppress HIV replication</a:t>
            </a:r>
          </a:p>
          <a:p>
            <a:pPr marL="857250" lvl="1" indent="-457200">
              <a:lnSpc>
                <a:spcPct val="90000"/>
              </a:lnSpc>
            </a:pPr>
            <a:r>
              <a:rPr lang="en-GB" altLang="en-US" sz="1600" dirty="0">
                <a:ea typeface="ＭＳ Ｐゴシック" panose="020B0600070205080204" pitchFamily="34" charset="-128"/>
              </a:rPr>
              <a:t>Potent suppression by CTL from Elite Controllers </a:t>
            </a:r>
            <a:r>
              <a:rPr lang="en-US" sz="1200" dirty="0" err="1">
                <a:solidFill>
                  <a:srgbClr val="0070C0"/>
                </a:solidFill>
              </a:rPr>
              <a:t>Saez-Cirion</a:t>
            </a:r>
            <a:r>
              <a:rPr lang="en-US" sz="1200" dirty="0">
                <a:solidFill>
                  <a:srgbClr val="0070C0"/>
                </a:solidFill>
              </a:rPr>
              <a:t>, PNAS 2007</a:t>
            </a:r>
            <a:endParaRPr lang="en-GB" altLang="en-US" sz="1200" dirty="0">
              <a:ea typeface="ＭＳ Ｐゴシック" panose="020B0600070205080204" pitchFamily="34" charset="-128"/>
            </a:endParaRPr>
          </a:p>
          <a:p>
            <a:pPr marL="838200" lvl="1" indent="-381000">
              <a:lnSpc>
                <a:spcPct val="90000"/>
              </a:lnSpc>
            </a:pPr>
            <a:r>
              <a:rPr lang="en-GB" altLang="en-US" sz="1600" i="1" dirty="0">
                <a:ea typeface="ＭＳ Ｐゴシック" panose="020B0600070205080204" pitchFamily="34" charset="-128"/>
              </a:rPr>
              <a:t>In vitro</a:t>
            </a:r>
            <a:r>
              <a:rPr lang="en-GB" altLang="en-US" sz="1600" dirty="0">
                <a:ea typeface="ＭＳ Ｐゴシック" panose="020B0600070205080204" pitchFamily="34" charset="-128"/>
              </a:rPr>
              <a:t> suppression assays do not always correlate with conventional T-cell assays (cytolysis, IFN</a:t>
            </a:r>
            <a:r>
              <a:rPr lang="en-GB" altLang="en-US" sz="1600" dirty="0">
                <a:ea typeface="ＭＳ Ｐゴシック" panose="020B0600070205080204" pitchFamily="34" charset="-128"/>
                <a:sym typeface="Symbol" pitchFamily="2" charset="2"/>
              </a:rPr>
              <a:t></a:t>
            </a:r>
            <a:r>
              <a:rPr lang="en-GB" altLang="en-US" sz="1600" dirty="0">
                <a:ea typeface="ＭＳ Ｐゴシック" panose="020B0600070205080204" pitchFamily="34" charset="-128"/>
              </a:rPr>
              <a:t> secretion) </a:t>
            </a:r>
            <a:r>
              <a:rPr lang="en-GB" altLang="en-US" sz="1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Chen JVI 2009</a:t>
            </a: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457200" indent="-457200">
              <a:lnSpc>
                <a:spcPct val="90000"/>
              </a:lnSpc>
            </a:pPr>
            <a:r>
              <a:rPr lang="en-GB" altLang="en-US" sz="1800" dirty="0">
                <a:ea typeface="ＭＳ Ｐゴシック" panose="020B0600070205080204" pitchFamily="34" charset="-128"/>
              </a:rPr>
              <a:t>Cytolytic ability (perforin content)</a:t>
            </a:r>
          </a:p>
          <a:p>
            <a:pPr marL="838200" lvl="1" indent="-381000">
              <a:lnSpc>
                <a:spcPct val="90000"/>
              </a:lnSpc>
            </a:pPr>
            <a:r>
              <a:rPr lang="en-GB" altLang="en-US" sz="1600" dirty="0">
                <a:ea typeface="ＭＳ Ｐゴシック" panose="020B0600070205080204" pitchFamily="34" charset="-128"/>
              </a:rPr>
              <a:t>CTL from LTNPs proliferate better and have higher perforin content                          </a:t>
            </a:r>
            <a:r>
              <a:rPr lang="en-GB" altLang="en-US" sz="1200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Migueles</a:t>
            </a:r>
            <a:r>
              <a:rPr lang="en-GB" altLang="en-US" sz="1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, Nature </a:t>
            </a:r>
            <a:r>
              <a:rPr lang="en-GB" altLang="en-US" sz="1200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Imm</a:t>
            </a:r>
            <a:r>
              <a:rPr lang="en-GB" altLang="en-US" sz="1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. 2002</a:t>
            </a: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457200" indent="-457200">
              <a:lnSpc>
                <a:spcPct val="90000"/>
              </a:lnSpc>
            </a:pPr>
            <a:r>
              <a:rPr lang="en-GB" altLang="en-US" sz="1800" dirty="0">
                <a:ea typeface="ＭＳ Ｐゴシック" panose="020B0600070205080204" pitchFamily="34" charset="-128"/>
              </a:rPr>
              <a:t>“Maturity” and differentiation state</a:t>
            </a:r>
          </a:p>
          <a:p>
            <a:pPr marL="838200" lvl="1" indent="-381000">
              <a:lnSpc>
                <a:spcPct val="90000"/>
              </a:lnSpc>
            </a:pPr>
            <a:r>
              <a:rPr lang="en-GB" altLang="en-US" sz="1600" dirty="0">
                <a:ea typeface="ＭＳ Ｐゴシック" panose="020B0600070205080204" pitchFamily="34" charset="-128"/>
              </a:rPr>
              <a:t>HIV-1-specific T-cells are at an unusual intermediate stage of differentiation (CD27+CD28-) </a:t>
            </a:r>
            <a:r>
              <a:rPr lang="en-GB" altLang="en-US" sz="1200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Appay</a:t>
            </a:r>
            <a:r>
              <a:rPr lang="en-GB" altLang="en-US" sz="1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, JEM 2000, Nature Med. 2002</a:t>
            </a:r>
            <a:endParaRPr lang="en-GB" altLang="en-US" sz="1600" dirty="0">
              <a:ea typeface="ＭＳ Ｐゴシック" panose="020B0600070205080204" pitchFamily="34" charset="-128"/>
            </a:endParaRPr>
          </a:p>
          <a:p>
            <a:pPr marL="457200" indent="-457200">
              <a:lnSpc>
                <a:spcPct val="80000"/>
              </a:lnSpc>
            </a:pPr>
            <a:r>
              <a:rPr lang="en-GB" altLang="en-US" sz="1800" dirty="0">
                <a:ea typeface="ＭＳ Ｐゴシック" panose="020B0600070205080204" pitchFamily="34" charset="-128"/>
              </a:rPr>
              <a:t>Expression of inhibitory receptors – PD-1, TIGIT, CTLA-4 – “exhaustion”</a:t>
            </a:r>
          </a:p>
          <a:p>
            <a:pPr marL="457200" indent="-457200">
              <a:lnSpc>
                <a:spcPct val="80000"/>
              </a:lnSpc>
            </a:pPr>
            <a:r>
              <a:rPr lang="en-GB" altLang="en-US" sz="1800" dirty="0">
                <a:ea typeface="ＭＳ Ｐゴシック" panose="020B0600070205080204" pitchFamily="34" charset="-128"/>
              </a:rPr>
              <a:t>Affinity of responding T-cells - are high affinity cells more effective killers?       </a:t>
            </a:r>
            <a:r>
              <a:rPr lang="en-GB" altLang="en-US" sz="1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Almeida, JEM 2007, Blood 2009, </a:t>
            </a:r>
            <a:r>
              <a:rPr lang="en-GB" altLang="en-US" sz="1200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Ladell</a:t>
            </a:r>
            <a:r>
              <a:rPr lang="en-GB" altLang="en-US" sz="1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, Immunity 2013</a:t>
            </a:r>
            <a:endParaRPr lang="en-GB" altLang="en-US" sz="1800" dirty="0">
              <a:solidFill>
                <a:schemeClr val="accent1"/>
              </a:solidFill>
              <a:ea typeface="ＭＳ Ｐゴシック" panose="020B0600070205080204" pitchFamily="34" charset="-128"/>
            </a:endParaRPr>
          </a:p>
          <a:p>
            <a:pPr marL="457200" indent="-457200">
              <a:lnSpc>
                <a:spcPct val="80000"/>
              </a:lnSpc>
            </a:pPr>
            <a:r>
              <a:rPr lang="en-GB" altLang="en-US" sz="1800" dirty="0">
                <a:ea typeface="ＭＳ Ｐゴシック" panose="020B0600070205080204" pitchFamily="34" charset="-128"/>
              </a:rPr>
              <a:t>Diversity of responding T-cells - </a:t>
            </a:r>
            <a:r>
              <a:rPr lang="en-GB" altLang="en-US" sz="1800" dirty="0" err="1">
                <a:ea typeface="ＭＳ Ｐゴシック" panose="020B0600070205080204" pitchFamily="34" charset="-128"/>
              </a:rPr>
              <a:t>TcR</a:t>
            </a:r>
            <a:r>
              <a:rPr lang="en-GB" altLang="en-US" sz="1800" dirty="0">
                <a:ea typeface="ＭＳ Ｐゴシック" panose="020B0600070205080204" pitchFamily="34" charset="-128"/>
              </a:rPr>
              <a:t> usage, clonality </a:t>
            </a:r>
            <a:r>
              <a:rPr lang="en-GB" altLang="en-US" sz="12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Dong, JEM, 2004, Chen, Nature </a:t>
            </a:r>
            <a:r>
              <a:rPr lang="en-GB" altLang="en-US" sz="1200" dirty="0" err="1">
                <a:solidFill>
                  <a:schemeClr val="tx2"/>
                </a:solidFill>
                <a:ea typeface="ＭＳ Ｐゴシック" panose="020B0600070205080204" pitchFamily="34" charset="-128"/>
              </a:rPr>
              <a:t>Imm</a:t>
            </a:r>
            <a:r>
              <a:rPr lang="en-GB" altLang="en-US" sz="12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. 2012</a:t>
            </a:r>
          </a:p>
          <a:p>
            <a:pPr marL="457200" indent="-457200">
              <a:lnSpc>
                <a:spcPct val="80000"/>
              </a:lnSpc>
            </a:pPr>
            <a:r>
              <a:rPr lang="en-GB" altLang="en-US" sz="1800" dirty="0">
                <a:ea typeface="ＭＳ Ｐゴシック" panose="020B0600070205080204" pitchFamily="34" charset="-128"/>
              </a:rPr>
              <a:t>Specificity and breadth of response </a:t>
            </a:r>
          </a:p>
          <a:p>
            <a:pPr marL="857250" lvl="1" indent="-457200">
              <a:lnSpc>
                <a:spcPct val="80000"/>
              </a:lnSpc>
            </a:pPr>
            <a:r>
              <a:rPr lang="en-GB" altLang="en-US" sz="1600" dirty="0">
                <a:ea typeface="ＭＳ Ｐゴシック" panose="020B0600070205080204" pitchFamily="34" charset="-128"/>
              </a:rPr>
              <a:t>ability to contain escape mutation </a:t>
            </a:r>
            <a:r>
              <a:rPr lang="en-GB" altLang="en-US" sz="1200" dirty="0">
                <a:solidFill>
                  <a:schemeClr val="tx2"/>
                </a:solidFill>
                <a:ea typeface="ＭＳ Ｐゴシック" panose="020B0600070205080204" pitchFamily="34" charset="-128"/>
              </a:rPr>
              <a:t>Kelleher, JEM 2001</a:t>
            </a:r>
          </a:p>
          <a:p>
            <a:pPr marL="457200" indent="-457200">
              <a:lnSpc>
                <a:spcPct val="80000"/>
              </a:lnSpc>
            </a:pPr>
            <a:r>
              <a:rPr lang="en-GB" altLang="en-US" sz="1800" dirty="0">
                <a:ea typeface="ＭＳ Ｐゴシック" panose="020B0600070205080204" pitchFamily="34" charset="-128"/>
              </a:rPr>
              <a:t>Ability to proliferate and resist apoptosis</a:t>
            </a:r>
          </a:p>
          <a:p>
            <a:pPr marL="457200" indent="-457200">
              <a:lnSpc>
                <a:spcPct val="80000"/>
              </a:lnSpc>
            </a:pPr>
            <a:r>
              <a:rPr lang="en-GB" altLang="en-US" sz="1800" dirty="0">
                <a:ea typeface="ＭＳ Ｐゴシック" panose="020B0600070205080204" pitchFamily="34" charset="-128"/>
              </a:rPr>
              <a:t>Transcriptional profile and metabolic state</a:t>
            </a:r>
            <a:endParaRPr lang="en-GB" altLang="en-US" sz="2000" dirty="0">
              <a:ea typeface="ＭＳ Ｐゴシック" panose="020B0600070205080204" pitchFamily="34" charset="-128"/>
            </a:endParaRPr>
          </a:p>
          <a:p>
            <a:pPr marL="457200" indent="-457200">
              <a:lnSpc>
                <a:spcPct val="80000"/>
              </a:lnSpc>
            </a:pPr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pic>
        <p:nvPicPr>
          <p:cNvPr id="39940" name="Picture 1028" descr="Lymphocyte">
            <a:extLst>
              <a:ext uri="{FF2B5EF4-FFF2-40B4-BE49-F238E27FC236}">
                <a16:creationId xmlns:a16="http://schemas.microsoft.com/office/drawing/2014/main" id="{CEAFA2FC-01F1-284F-9381-1DAC0D52256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73" y="1981438"/>
            <a:ext cx="3018226" cy="2727722"/>
          </a:xfrm>
        </p:spPr>
      </p:pic>
    </p:spTree>
    <p:extLst>
      <p:ext uri="{BB962C8B-B14F-4D97-AF65-F5344CB8AC3E}">
        <p14:creationId xmlns:p14="http://schemas.microsoft.com/office/powerpoint/2010/main" val="1997082771"/>
      </p:ext>
    </p:extLst>
  </p:cSld>
  <p:clrMapOvr>
    <a:masterClrMapping/>
  </p:clrMapOvr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16257</TotalTime>
  <Words>2617</Words>
  <Application>Microsoft Macintosh PowerPoint</Application>
  <PresentationFormat>Widescreen</PresentationFormat>
  <Paragraphs>234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Comic Sans MS</vt:lpstr>
      <vt:lpstr>Corbel</vt:lpstr>
      <vt:lpstr>Corbel Regular</vt:lpstr>
      <vt:lpstr>Franklin Gothic Book</vt:lpstr>
      <vt:lpstr>Raleway</vt:lpstr>
      <vt:lpstr>Symbol</vt:lpstr>
      <vt:lpstr>Trebuchet MS</vt:lpstr>
      <vt:lpstr>Wingdings</vt:lpstr>
      <vt:lpstr>AIDS 2016_Template</vt:lpstr>
      <vt:lpstr>PowerPoint Presentation</vt:lpstr>
      <vt:lpstr>What makes a good CD8+ T-cell response?</vt:lpstr>
      <vt:lpstr>No conflicts of interest to declare</vt:lpstr>
      <vt:lpstr>Virus-specific cytotoxic T-lymphocytes (CTL) clear  infected cells</vt:lpstr>
      <vt:lpstr>What makes a good virus-specific CTL response?</vt:lpstr>
      <vt:lpstr>Cytotoxic T Lymphocytes control HIV-1 replication</vt:lpstr>
      <vt:lpstr>Appreciation of the role of HIV-specific CTL in HIV immunity over the decades</vt:lpstr>
      <vt:lpstr>The death of T-cell vaccines? The STEP trial</vt:lpstr>
      <vt:lpstr>What measures can we use to assess the “quality” of the CD8+ T-cell response ?</vt:lpstr>
      <vt:lpstr>Features of the HIV-1-specific CTL response associated with viral control</vt:lpstr>
      <vt:lpstr>T-cell control of a pathogenic lentivirus: the example of HIV-2</vt:lpstr>
      <vt:lpstr>PowerPoint Presentation</vt:lpstr>
      <vt:lpstr>Factors determining HIV-2 outcome:  previous data from the Caió cohort</vt:lpstr>
      <vt:lpstr>HIV-2 control is associated with strong gag-specific CD8+ T-cell responses but not with specific class I HLA alleles</vt:lpstr>
      <vt:lpstr>Dominant HIV-2 gag-specific CTL clonotypes show broad recognition of viral variants at low antigen concentrations</vt:lpstr>
      <vt:lpstr>Despite potent gag-specific CD8+ T-cell responses, there is limited evidence for CTL selection of HIV-2 “escape” variants</vt:lpstr>
      <vt:lpstr>Preservation of immune potential and  anti-viral activity in controllers with HIV-2 infection</vt:lpstr>
      <vt:lpstr>Distinct characteristics of HIV-2-specific CD8+ T-cells associated with viral control</vt:lpstr>
      <vt:lpstr>A link between the HIV-2 p26 sequence motif of        non-progressors and antigen processing</vt:lpstr>
      <vt:lpstr>Hypothesis: TRIM5a-capsid interactions determine generation of potent gag-specific CTL and viral control in HIV-2 infection</vt:lpstr>
      <vt:lpstr>HIV-2 CTL responses: conclusions</vt:lpstr>
      <vt:lpstr>Acknowledgements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Microsoft Office User</cp:lastModifiedBy>
  <cp:revision>77</cp:revision>
  <cp:lastPrinted>2017-01-16T15:31:13Z</cp:lastPrinted>
  <dcterms:created xsi:type="dcterms:W3CDTF">2017-01-13T09:09:35Z</dcterms:created>
  <dcterms:modified xsi:type="dcterms:W3CDTF">2019-07-24T12:57:02Z</dcterms:modified>
</cp:coreProperties>
</file>